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47"/>
  </p:handoutMasterIdLst>
  <p:sldIdLst>
    <p:sldId id="370" r:id="rId3"/>
    <p:sldId id="371" r:id="rId4"/>
    <p:sldId id="372" r:id="rId5"/>
    <p:sldId id="373" r:id="rId6"/>
    <p:sldId id="374" r:id="rId8"/>
    <p:sldId id="375" r:id="rId9"/>
    <p:sldId id="376" r:id="rId10"/>
    <p:sldId id="305" r:id="rId11"/>
    <p:sldId id="307" r:id="rId12"/>
    <p:sldId id="310" r:id="rId13"/>
    <p:sldId id="311" r:id="rId14"/>
    <p:sldId id="318" r:id="rId15"/>
    <p:sldId id="319" r:id="rId16"/>
    <p:sldId id="323" r:id="rId17"/>
    <p:sldId id="377" r:id="rId18"/>
    <p:sldId id="326" r:id="rId19"/>
    <p:sldId id="381" r:id="rId20"/>
    <p:sldId id="329" r:id="rId21"/>
    <p:sldId id="332" r:id="rId22"/>
    <p:sldId id="334" r:id="rId23"/>
    <p:sldId id="337" r:id="rId24"/>
    <p:sldId id="338" r:id="rId25"/>
    <p:sldId id="339" r:id="rId26"/>
    <p:sldId id="382" r:id="rId27"/>
    <p:sldId id="383" r:id="rId28"/>
    <p:sldId id="384" r:id="rId29"/>
    <p:sldId id="385" r:id="rId30"/>
    <p:sldId id="378" r:id="rId31"/>
    <p:sldId id="341" r:id="rId32"/>
    <p:sldId id="342" r:id="rId33"/>
    <p:sldId id="345" r:id="rId34"/>
    <p:sldId id="348" r:id="rId35"/>
    <p:sldId id="351" r:id="rId36"/>
    <p:sldId id="386" r:id="rId37"/>
    <p:sldId id="387" r:id="rId38"/>
    <p:sldId id="389" r:id="rId39"/>
    <p:sldId id="388" r:id="rId40"/>
    <p:sldId id="379" r:id="rId41"/>
    <p:sldId id="364" r:id="rId42"/>
    <p:sldId id="380" r:id="rId43"/>
    <p:sldId id="294" r:id="rId44"/>
    <p:sldId id="290" r:id="rId45"/>
    <p:sldId id="390" r:id="rId46"/>
  </p:sldIdLst>
  <p:sldSz cx="9144000" cy="6858000" type="screen4x3"/>
  <p:notesSz cx="6858000" cy="9144000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9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秋爽" initials="张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443"/>
    <a:srgbClr val="C48D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48" autoAdjust="0"/>
    <p:restoredTop sz="94635" autoAdjust="0"/>
  </p:normalViewPr>
  <p:slideViewPr>
    <p:cSldViewPr showGuides="1">
      <p:cViewPr>
        <p:scale>
          <a:sx n="80" d="100"/>
          <a:sy n="80" d="100"/>
        </p:scale>
        <p:origin x="-1116" y="-168"/>
      </p:cViewPr>
      <p:guideLst>
        <p:guide orient="horz" pos="2160"/>
        <p:guide pos="2899"/>
      </p:guideLst>
    </p:cSldViewPr>
  </p:slideViewPr>
  <p:outlineViewPr>
    <p:cViewPr>
      <p:scale>
        <a:sx n="33" d="100"/>
        <a:sy n="33" d="100"/>
      </p:scale>
      <p:origin x="96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-3360" y="-108"/>
      </p:cViewPr>
      <p:guideLst>
        <p:guide orient="horz" pos="2880"/>
        <p:guide pos="217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2" Type="http://schemas.openxmlformats.org/officeDocument/2006/relationships/tags" Target="tags/tag1.xml"/><Relationship Id="rId51" Type="http://schemas.openxmlformats.org/officeDocument/2006/relationships/commentAuthors" Target="commentAuthors.xml"/><Relationship Id="rId50" Type="http://schemas.openxmlformats.org/officeDocument/2006/relationships/tableStyles" Target="tableStyles.xml"/><Relationship Id="rId5" Type="http://schemas.openxmlformats.org/officeDocument/2006/relationships/slide" Target="slides/slide3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handoutMaster" Target="handoutMasters/handoutMaster1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21T18:14:30.753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372D6-78DB-4D07-A67D-DB0B19C9E6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09B3C1-3AB3-4854-A2B8-9F7416C9C2D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AD7BD-7F87-46F0-81B9-8AD72A901F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5F850-8971-4682-9160-C354AF5D892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7838D9B0-4877-40ED-943E-F14120F97AA2}" type="slidenum">
              <a:rPr lang="zh-CN" altLang="en-US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7838D9B0-4877-40ED-943E-F14120F97AA2}" type="slidenum">
              <a:rPr lang="zh-CN" altLang="en-US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5F850-8971-4682-9160-C354AF5D89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5F850-8971-4682-9160-C354AF5D89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7838D9B0-4877-40ED-943E-F14120F97AA2}" type="slidenum">
              <a:rPr lang="zh-CN" altLang="en-US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21161363852705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29330"/>
            <a:ext cx="928662" cy="928670"/>
          </a:xfrm>
          <a:prstGeom prst="rect">
            <a:avLst/>
          </a:prstGeom>
        </p:spPr>
      </p:pic>
      <p:grpSp>
        <p:nvGrpSpPr>
          <p:cNvPr id="14" name="组合 37"/>
          <p:cNvGrpSpPr/>
          <p:nvPr userDrawn="1"/>
        </p:nvGrpSpPr>
        <p:grpSpPr bwMode="auto">
          <a:xfrm>
            <a:off x="0" y="500042"/>
            <a:ext cx="9144000" cy="419100"/>
            <a:chOff x="0" y="133158"/>
            <a:chExt cx="9144000" cy="42008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直接连接符 16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1161363852705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29330"/>
            <a:ext cx="928662" cy="928670"/>
          </a:xfrm>
          <a:prstGeom prst="rect">
            <a:avLst/>
          </a:prstGeom>
        </p:spPr>
      </p:pic>
      <p:grpSp>
        <p:nvGrpSpPr>
          <p:cNvPr id="8" name="组合 37"/>
          <p:cNvGrpSpPr/>
          <p:nvPr userDrawn="1"/>
        </p:nvGrpSpPr>
        <p:grpSpPr bwMode="auto">
          <a:xfrm>
            <a:off x="0" y="500042"/>
            <a:ext cx="9144000" cy="419100"/>
            <a:chOff x="0" y="133158"/>
            <a:chExt cx="9144000" cy="420086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" name="直接连接符 10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1161363852705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29330"/>
            <a:ext cx="928662" cy="928670"/>
          </a:xfrm>
          <a:prstGeom prst="rect">
            <a:avLst/>
          </a:prstGeom>
        </p:spPr>
      </p:pic>
      <p:grpSp>
        <p:nvGrpSpPr>
          <p:cNvPr id="8" name="组合 37"/>
          <p:cNvGrpSpPr/>
          <p:nvPr userDrawn="1"/>
        </p:nvGrpSpPr>
        <p:grpSpPr bwMode="auto">
          <a:xfrm>
            <a:off x="0" y="500042"/>
            <a:ext cx="9144000" cy="419100"/>
            <a:chOff x="0" y="133158"/>
            <a:chExt cx="9144000" cy="420086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" name="直接连接符 10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29330"/>
            <a:ext cx="928662" cy="928670"/>
          </a:xfrm>
          <a:prstGeom prst="rect">
            <a:avLst/>
          </a:prstGeom>
        </p:spPr>
      </p:pic>
      <p:grpSp>
        <p:nvGrpSpPr>
          <p:cNvPr id="11" name="组合 37"/>
          <p:cNvGrpSpPr/>
          <p:nvPr userDrawn="1"/>
        </p:nvGrpSpPr>
        <p:grpSpPr bwMode="auto">
          <a:xfrm>
            <a:off x="0" y="500042"/>
            <a:ext cx="9144000" cy="419100"/>
            <a:chOff x="0" y="133158"/>
            <a:chExt cx="9144000" cy="420086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直接连接符 13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21161363852705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29330"/>
            <a:ext cx="928662" cy="928670"/>
          </a:xfrm>
          <a:prstGeom prst="rect">
            <a:avLst/>
          </a:prstGeom>
        </p:spPr>
      </p:pic>
      <p:grpSp>
        <p:nvGrpSpPr>
          <p:cNvPr id="7" name="组合 37"/>
          <p:cNvGrpSpPr/>
          <p:nvPr userDrawn="1"/>
        </p:nvGrpSpPr>
        <p:grpSpPr bwMode="auto">
          <a:xfrm>
            <a:off x="0" y="500042"/>
            <a:ext cx="9144000" cy="419100"/>
            <a:chOff x="0" y="133158"/>
            <a:chExt cx="9144000" cy="420086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3" y="2130429"/>
            <a:ext cx="7772401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1" y="3886201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5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21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7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44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0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16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02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88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986"/>
            <a:ext cx="2135188" cy="363854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7F6E8AF-E24F-4BCB-9F6F-28DBDC224385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986"/>
            <a:ext cx="2895600" cy="363854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75463" y="6366510"/>
            <a:ext cx="2133600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0BEF2BCA-25E3-42DF-AD48-67CB3D87AD8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1161363852705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29330"/>
            <a:ext cx="928662" cy="928670"/>
          </a:xfrm>
          <a:prstGeom prst="rect">
            <a:avLst/>
          </a:prstGeom>
        </p:spPr>
      </p:pic>
      <p:grpSp>
        <p:nvGrpSpPr>
          <p:cNvPr id="8" name="组合 37"/>
          <p:cNvGrpSpPr/>
          <p:nvPr userDrawn="1"/>
        </p:nvGrpSpPr>
        <p:grpSpPr bwMode="auto">
          <a:xfrm>
            <a:off x="0" y="500042"/>
            <a:ext cx="9144000" cy="419100"/>
            <a:chOff x="0" y="133158"/>
            <a:chExt cx="9144000" cy="420086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" name="直接连接符 10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1161363852705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29330"/>
            <a:ext cx="928662" cy="928670"/>
          </a:xfrm>
          <a:prstGeom prst="rect">
            <a:avLst/>
          </a:prstGeom>
        </p:spPr>
      </p:pic>
      <p:grpSp>
        <p:nvGrpSpPr>
          <p:cNvPr id="8" name="组合 37"/>
          <p:cNvGrpSpPr/>
          <p:nvPr userDrawn="1"/>
        </p:nvGrpSpPr>
        <p:grpSpPr bwMode="auto">
          <a:xfrm>
            <a:off x="0" y="500042"/>
            <a:ext cx="9144000" cy="419100"/>
            <a:chOff x="0" y="133158"/>
            <a:chExt cx="9144000" cy="420086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" name="直接连接符 10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21161363852705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29330"/>
            <a:ext cx="928662" cy="928670"/>
          </a:xfrm>
          <a:prstGeom prst="rect">
            <a:avLst/>
          </a:prstGeom>
        </p:spPr>
      </p:pic>
      <p:grpSp>
        <p:nvGrpSpPr>
          <p:cNvPr id="12" name="组合 37"/>
          <p:cNvGrpSpPr/>
          <p:nvPr userDrawn="1"/>
        </p:nvGrpSpPr>
        <p:grpSpPr bwMode="auto">
          <a:xfrm>
            <a:off x="0" y="500042"/>
            <a:ext cx="9144000" cy="419100"/>
            <a:chOff x="0" y="133158"/>
            <a:chExt cx="9144000" cy="420086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5" name="直接连接符 14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1161363852705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29330"/>
            <a:ext cx="928662" cy="928670"/>
          </a:xfrm>
          <a:prstGeom prst="rect">
            <a:avLst/>
          </a:prstGeom>
        </p:spPr>
      </p:pic>
      <p:grpSp>
        <p:nvGrpSpPr>
          <p:cNvPr id="11" name="组合 37"/>
          <p:cNvGrpSpPr/>
          <p:nvPr userDrawn="1"/>
        </p:nvGrpSpPr>
        <p:grpSpPr bwMode="auto">
          <a:xfrm>
            <a:off x="0" y="500042"/>
            <a:ext cx="9144000" cy="419100"/>
            <a:chOff x="0" y="133158"/>
            <a:chExt cx="9144000" cy="420086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直接连接符 13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21161363852705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29330"/>
            <a:ext cx="928662" cy="928670"/>
          </a:xfrm>
          <a:prstGeom prst="rect">
            <a:avLst/>
          </a:prstGeom>
        </p:spPr>
      </p:pic>
      <p:grpSp>
        <p:nvGrpSpPr>
          <p:cNvPr id="7" name="组合 37"/>
          <p:cNvGrpSpPr/>
          <p:nvPr userDrawn="1"/>
        </p:nvGrpSpPr>
        <p:grpSpPr bwMode="auto">
          <a:xfrm>
            <a:off x="0" y="500042"/>
            <a:ext cx="9144000" cy="419100"/>
            <a:chOff x="0" y="133158"/>
            <a:chExt cx="9144000" cy="420086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0" name="直接连接符 9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1161363852705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29330"/>
            <a:ext cx="928662" cy="928670"/>
          </a:xfrm>
          <a:prstGeom prst="rect">
            <a:avLst/>
          </a:prstGeom>
        </p:spPr>
      </p:pic>
      <p:grpSp>
        <p:nvGrpSpPr>
          <p:cNvPr id="6" name="组合 37"/>
          <p:cNvGrpSpPr/>
          <p:nvPr userDrawn="1"/>
        </p:nvGrpSpPr>
        <p:grpSpPr bwMode="auto">
          <a:xfrm>
            <a:off x="0" y="500042"/>
            <a:ext cx="9144000" cy="419100"/>
            <a:chOff x="0" y="133158"/>
            <a:chExt cx="9144000" cy="420086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" name="直接连接符 8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1161363852705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29330"/>
            <a:ext cx="928662" cy="928670"/>
          </a:xfrm>
          <a:prstGeom prst="rect">
            <a:avLst/>
          </a:prstGeom>
        </p:spPr>
      </p:pic>
      <p:grpSp>
        <p:nvGrpSpPr>
          <p:cNvPr id="9" name="组合 37"/>
          <p:cNvGrpSpPr/>
          <p:nvPr userDrawn="1"/>
        </p:nvGrpSpPr>
        <p:grpSpPr bwMode="auto">
          <a:xfrm>
            <a:off x="0" y="500042"/>
            <a:ext cx="9144000" cy="419100"/>
            <a:chOff x="0" y="133158"/>
            <a:chExt cx="9144000" cy="420086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1161363852705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29330"/>
            <a:ext cx="928662" cy="928670"/>
          </a:xfrm>
          <a:prstGeom prst="rect">
            <a:avLst/>
          </a:prstGeom>
        </p:spPr>
      </p:pic>
      <p:grpSp>
        <p:nvGrpSpPr>
          <p:cNvPr id="9" name="组合 37"/>
          <p:cNvGrpSpPr/>
          <p:nvPr userDrawn="1"/>
        </p:nvGrpSpPr>
        <p:grpSpPr bwMode="auto">
          <a:xfrm>
            <a:off x="0" y="500042"/>
            <a:ext cx="9144000" cy="419100"/>
            <a:chOff x="0" y="133158"/>
            <a:chExt cx="9144000" cy="420086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直接连接符 11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CF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/>
      </p:par>
    </p:tnLst>
  </p:timing>
  <p:txStyles>
    <p:titleStyle>
      <a:lvl1pPr algn="ctr" defTabSz="971550" rtl="0" eaLnBrk="1" fontAlgn="base" hangingPunct="1">
        <a:spcBef>
          <a:spcPct val="0"/>
        </a:spcBef>
        <a:spcAft>
          <a:spcPct val="0"/>
        </a:spcAft>
        <a:defRPr sz="47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71550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971550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971550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971550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971550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971550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971550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971550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63855" indent="-363855" algn="l" defTabSz="97155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89305" indent="-303530" algn="l" defTabSz="97155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14755" indent="-243205" algn="l" defTabSz="97155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00530" indent="-243205" algn="l" defTabSz="97155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86305" indent="-243205" algn="l" defTabSz="97155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3350" indent="-243205" algn="l" defTabSz="9721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59125" indent="-243205" algn="l" defTabSz="9721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45535" indent="-243205" algn="l" defTabSz="9721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31310" indent="-243205" algn="l" defTabSz="9721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5775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2185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57960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4370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0145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16555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02330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8105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4.jpeg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4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4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4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4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50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5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53.jpe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54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5.png"/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hyperlink" Target="25%20Incredibly%20Beautiful%20World%20Heritage%20Sites.mp4" TargetMode="Externa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199A1A6-EF60-4BD5-8CF6-6D5B9433BF84}" type="slidenum">
              <a:rPr lang="zh-CN" altLang="en-US"/>
            </a:fld>
            <a:endParaRPr lang="zh-CN" altLang="en-US"/>
          </a:p>
        </p:txBody>
      </p: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12700" y="4890136"/>
            <a:ext cx="2208213" cy="196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 txBox="1"/>
          <p:nvPr/>
        </p:nvSpPr>
        <p:spPr>
          <a:xfrm>
            <a:off x="1666875" y="3293746"/>
            <a:ext cx="5810250" cy="39241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defTabSz="97155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E88D06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 defTabSz="9715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950" dirty="0" smtClean="0">
                <a:solidFill>
                  <a:srgbClr val="A71F1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 GLIMPSE OF CHINESE CULTURE</a:t>
            </a:r>
            <a:endParaRPr lang="zh-CN" altLang="en-US" sz="1950" dirty="0">
              <a:solidFill>
                <a:srgbClr val="A71F1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600200" y="2392680"/>
            <a:ext cx="5943600" cy="8617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defTabSz="971550" eaLnBrk="1" hangingPunct="1"/>
            <a:r>
              <a:rPr lang="zh-CN" altLang="en-US" sz="5000" dirty="0" smtClean="0">
                <a:solidFill>
                  <a:srgbClr val="A71F13"/>
                </a:solidFill>
                <a:latin typeface="冬青黑体简体中文 W6"/>
                <a:ea typeface="冬青黑体简体中文 W6"/>
                <a:cs typeface="冬青黑体简体中文 W6"/>
              </a:rPr>
              <a:t>中国文化概况</a:t>
            </a:r>
            <a:endParaRPr lang="zh-CN" altLang="en-US" sz="5000" dirty="0">
              <a:solidFill>
                <a:srgbClr val="A71F13"/>
              </a:solidFill>
              <a:latin typeface="冬青黑体简体中文 W6"/>
              <a:ea typeface="冬青黑体简体中文 W6"/>
              <a:cs typeface="冬青黑体简体中文 W6"/>
            </a:endParaRPr>
          </a:p>
        </p:txBody>
      </p:sp>
      <p:grpSp>
        <p:nvGrpSpPr>
          <p:cNvPr id="2" name="组合 8"/>
          <p:cNvGrpSpPr/>
          <p:nvPr/>
        </p:nvGrpSpPr>
        <p:grpSpPr bwMode="auto">
          <a:xfrm>
            <a:off x="2051050" y="3714752"/>
            <a:ext cx="5164156" cy="443864"/>
            <a:chOff x="2051050" y="3073190"/>
            <a:chExt cx="5041900" cy="391978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2051050" y="3269972"/>
              <a:ext cx="2305050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69" name="Picture 6" descr="G:\360data\重要数据\桌面\1031654654-3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91024" y="3073190"/>
              <a:ext cx="361951" cy="391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直接连接符 11"/>
            <p:cNvCxnSpPr/>
            <p:nvPr/>
          </p:nvCxnSpPr>
          <p:spPr>
            <a:xfrm>
              <a:off x="4787900" y="3269972"/>
              <a:ext cx="2305050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367" name="Picture 4" descr="C:\Documents and Settings\Administrator\桌面\素材\miaoyu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2950" y="0"/>
            <a:ext cx="2044700" cy="2308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11" name="Rectangle 11"/>
          <p:cNvSpPr>
            <a:spLocks noChangeArrowheads="1"/>
          </p:cNvSpPr>
          <p:nvPr/>
        </p:nvSpPr>
        <p:spPr bwMode="auto">
          <a:xfrm>
            <a:off x="1571604" y="1214422"/>
            <a:ext cx="64801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Mount </a:t>
            </a:r>
            <a:r>
              <a:rPr lang="en-US" altLang="zh-CN" sz="2800" b="1" dirty="0" err="1">
                <a:solidFill>
                  <a:schemeClr val="accent6">
                    <a:lumMod val="75000"/>
                  </a:schemeClr>
                </a:solidFill>
              </a:rPr>
              <a:t>Taishan</a:t>
            </a:r>
            <a:r>
              <a:rPr lang="en-US" altLang="zh-CN" sz="28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/>
              </a:rPr>
              <a:t>’</a:t>
            </a:r>
            <a:r>
              <a:rPr lang="en-US" altLang="zh-CN" sz="2800" b="1" dirty="0" err="1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 four spectacular views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24"/>
          <p:cNvSpPr txBox="1">
            <a:spLocks noChangeArrowheads="1"/>
          </p:cNvSpPr>
          <p:nvPr/>
        </p:nvSpPr>
        <p:spPr bwMode="auto">
          <a:xfrm>
            <a:off x="0" y="0"/>
            <a:ext cx="6143668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Cultural and Natural Heritage 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0"/>
            <a:ext cx="9144000" cy="7000900"/>
            <a:chOff x="0" y="0"/>
            <a:chExt cx="9144000" cy="6092190"/>
          </a:xfrm>
        </p:grpSpPr>
        <p:pic>
          <p:nvPicPr>
            <p:cNvPr id="588810" name="Picture 10" descr="200611614547"/>
            <p:cNvPicPr>
              <a:picLocks noChangeAspect="1" noChangeArrowheads="1"/>
            </p:cNvPicPr>
            <p:nvPr/>
          </p:nvPicPr>
          <p:blipFill>
            <a:blip r:embed="rId1"/>
            <a:stretch>
              <a:fillRect/>
            </a:stretch>
          </p:blipFill>
          <p:spPr bwMode="auto">
            <a:xfrm>
              <a:off x="0" y="0"/>
              <a:ext cx="9144000" cy="6092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8812" name="Rectangle 12"/>
            <p:cNvSpPr>
              <a:spLocks noChangeArrowheads="1"/>
            </p:cNvSpPr>
            <p:nvPr/>
          </p:nvSpPr>
          <p:spPr bwMode="auto">
            <a:xfrm>
              <a:off x="2928926" y="285728"/>
              <a:ext cx="3587750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the Sunset in the West</a:t>
              </a:r>
              <a:r>
                <a:rPr lang="en-US" altLang="zh-CN" dirty="0">
                  <a:solidFill>
                    <a:schemeClr val="bg1"/>
                  </a:solidFill>
                </a:rPr>
                <a:t> 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0" y="1"/>
            <a:ext cx="9144000" cy="7000900"/>
            <a:chOff x="0" y="1"/>
            <a:chExt cx="9144000" cy="7000900"/>
          </a:xfrm>
        </p:grpSpPr>
        <p:pic>
          <p:nvPicPr>
            <p:cNvPr id="14" name="图片 13" descr="575233ddgdd77c66ee626&amp;690.jpg"/>
            <p:cNvPicPr>
              <a:picLocks noChangeAspect="1"/>
            </p:cNvPicPr>
            <p:nvPr/>
          </p:nvPicPr>
          <p:blipFill>
            <a:blip r:embed="rId2"/>
            <a:srcRect b="22541"/>
            <a:stretch>
              <a:fillRect/>
            </a:stretch>
          </p:blipFill>
          <p:spPr>
            <a:xfrm>
              <a:off x="0" y="1"/>
              <a:ext cx="9144000" cy="7000900"/>
            </a:xfrm>
            <a:prstGeom prst="rect">
              <a:avLst/>
            </a:prstGeom>
          </p:spPr>
        </p:pic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3435571" y="5429264"/>
              <a:ext cx="2565189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</a:rPr>
                <a:t>the Sunset </a:t>
              </a:r>
              <a:r>
                <a:rPr lang="en-US" altLang="zh-CN" sz="2800" b="1" dirty="0" smtClean="0">
                  <a:solidFill>
                    <a:schemeClr val="bg1"/>
                  </a:solidFill>
                </a:rPr>
                <a:t>glow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0" y="0"/>
            <a:ext cx="9156260" cy="7000900"/>
            <a:chOff x="0" y="0"/>
            <a:chExt cx="9156260" cy="6858000"/>
          </a:xfrm>
        </p:grpSpPr>
        <p:pic>
          <p:nvPicPr>
            <p:cNvPr id="17" name="Picture 14" descr="2006923171150445"/>
            <p:cNvPicPr>
              <a:picLocks noChangeAspect="1" noChangeArrowheads="1"/>
            </p:cNvPicPr>
            <p:nvPr/>
          </p:nvPicPr>
          <p:blipFill>
            <a:blip r:embed="rId3"/>
            <a:srcRect t="29240" r="1916"/>
            <a:stretch>
              <a:fillRect/>
            </a:stretch>
          </p:blipFill>
          <p:spPr bwMode="auto">
            <a:xfrm>
              <a:off x="0" y="0"/>
              <a:ext cx="915626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5"/>
            <p:cNvSpPr>
              <a:spLocks noChangeArrowheads="1"/>
            </p:cNvSpPr>
            <p:nvPr/>
          </p:nvSpPr>
          <p:spPr bwMode="auto">
            <a:xfrm>
              <a:off x="2214546" y="714356"/>
              <a:ext cx="600079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the golden-belt-like Yellow River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0" y="0"/>
            <a:ext cx="9143999" cy="6858000"/>
            <a:chOff x="0" y="0"/>
            <a:chExt cx="9143999" cy="6858000"/>
          </a:xfrm>
        </p:grpSpPr>
        <p:pic>
          <p:nvPicPr>
            <p:cNvPr id="21" name="Picture 17" descr="93b30a464d0419136b63e5cb"/>
            <p:cNvPicPr>
              <a:picLocks noChangeAspect="1" noChangeArrowheads="1"/>
            </p:cNvPicPr>
            <p:nvPr/>
          </p:nvPicPr>
          <p:blipFill>
            <a:blip r:embed="rId4"/>
            <a:srcRect b="13541"/>
            <a:stretch>
              <a:fillRect/>
            </a:stretch>
          </p:blipFill>
          <p:spPr bwMode="auto">
            <a:xfrm>
              <a:off x="0" y="0"/>
              <a:ext cx="914399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3214678" y="214290"/>
              <a:ext cx="316865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</a:rPr>
                <a:t>the Sea of Clouds </a:t>
              </a:r>
              <a:endParaRPr lang="en-US" altLang="zh-CN" sz="2800" b="1" dirty="0" smtClean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286148" y="2143116"/>
            <a:ext cx="5643570" cy="321471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 smtClean="0"/>
              <a:t>lies in </a:t>
            </a:r>
            <a:r>
              <a:rPr lang="en-US" altLang="zh-CN" sz="2400" dirty="0" err="1" smtClean="0"/>
              <a:t>Huangshan</a:t>
            </a:r>
            <a:r>
              <a:rPr lang="en-US" altLang="zh-CN" sz="2400" dirty="0" smtClean="0"/>
              <a:t> city, Anhui province</a:t>
            </a:r>
            <a:endParaRPr lang="en-US" altLang="zh-CN" sz="2400" dirty="0" smtClean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 smtClean="0"/>
              <a:t>known worldwide for its four wonders:</a:t>
            </a:r>
            <a:endParaRPr lang="en-US" altLang="zh-CN" sz="2400" dirty="0" smtClean="0"/>
          </a:p>
          <a:p>
            <a:pPr lvl="1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200" dirty="0" smtClean="0"/>
              <a:t>the fantastic pines</a:t>
            </a:r>
            <a:r>
              <a:rPr lang="zh-CN" altLang="en-US" sz="2200" dirty="0" smtClean="0"/>
              <a:t>（奇松）</a:t>
            </a:r>
            <a:r>
              <a:rPr lang="en-US" altLang="zh-CN" sz="2200" dirty="0" smtClean="0"/>
              <a:t>, </a:t>
            </a:r>
            <a:endParaRPr lang="en-US" altLang="zh-CN" sz="2200" dirty="0" smtClean="0"/>
          </a:p>
          <a:p>
            <a:pPr lvl="1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200" dirty="0" smtClean="0"/>
              <a:t>the grotesque rocks</a:t>
            </a:r>
            <a:r>
              <a:rPr lang="zh-CN" altLang="en-US" sz="2200" dirty="0" smtClean="0"/>
              <a:t>（怪石）</a:t>
            </a:r>
            <a:r>
              <a:rPr lang="en-US" altLang="zh-CN" sz="2200" dirty="0" smtClean="0"/>
              <a:t>, </a:t>
            </a:r>
            <a:endParaRPr lang="en-US" altLang="zh-CN" sz="2200" dirty="0" smtClean="0"/>
          </a:p>
          <a:p>
            <a:pPr lvl="1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200" dirty="0" smtClean="0"/>
              <a:t>the sea of clouds</a:t>
            </a:r>
            <a:r>
              <a:rPr lang="zh-CN" altLang="en-US" sz="2200" dirty="0" smtClean="0"/>
              <a:t>（云海）</a:t>
            </a:r>
            <a:r>
              <a:rPr lang="en-US" altLang="zh-CN" sz="2200" dirty="0" smtClean="0"/>
              <a:t>, </a:t>
            </a:r>
            <a:endParaRPr lang="en-US" altLang="zh-CN" sz="2200" dirty="0" smtClean="0"/>
          </a:p>
          <a:p>
            <a:pPr lvl="1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200" dirty="0" smtClean="0"/>
              <a:t>the hot springs</a:t>
            </a:r>
            <a:r>
              <a:rPr lang="zh-CN" altLang="en-US" sz="2200" dirty="0" smtClean="0"/>
              <a:t>（温泉）</a:t>
            </a:r>
            <a:r>
              <a:rPr lang="en-US" altLang="zh-CN" sz="2200" dirty="0" smtClean="0"/>
              <a:t>. </a:t>
            </a:r>
            <a:endParaRPr lang="en-US" altLang="zh-CN" sz="2200" dirty="0" smtClean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 smtClean="0"/>
              <a:t>earns itself the name “Earthly Fairyland”.</a:t>
            </a:r>
            <a:endParaRPr lang="en-US" altLang="zh-CN" sz="2400" b="0" dirty="0"/>
          </a:p>
        </p:txBody>
      </p:sp>
      <p:sp>
        <p:nvSpPr>
          <p:cNvPr id="4" name="TextBox 24"/>
          <p:cNvSpPr txBox="1">
            <a:spLocks noChangeArrowheads="1"/>
          </p:cNvSpPr>
          <p:nvPr/>
        </p:nvSpPr>
        <p:spPr bwMode="auto">
          <a:xfrm>
            <a:off x="0" y="0"/>
            <a:ext cx="6143668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Cultural and Natural Heritage 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sp>
        <p:nvSpPr>
          <p:cNvPr id="5" name="Rectangle 2"/>
          <p:cNvSpPr txBox="1">
            <a:spLocks noRot="1" noChangeArrowheads="1"/>
          </p:cNvSpPr>
          <p:nvPr/>
        </p:nvSpPr>
        <p:spPr>
          <a:xfrm>
            <a:off x="3428992" y="1285860"/>
            <a:ext cx="4357686" cy="571504"/>
          </a:xfrm>
          <a:prstGeom prst="rect">
            <a:avLst/>
          </a:prstGeom>
        </p:spPr>
        <p:txBody>
          <a:bodyPr/>
          <a:lstStyle/>
          <a:p>
            <a:pPr algn="ctr" defTabSz="9715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Mount </a:t>
            </a:r>
            <a:r>
              <a:rPr lang="en-US" altLang="zh-CN" sz="2400" b="1" dirty="0" err="1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Huangshan</a:t>
            </a:r>
            <a:endParaRPr lang="en-US" altLang="zh-CN" sz="2400" b="1" dirty="0" smtClean="0">
              <a:solidFill>
                <a:schemeClr val="accent6">
                  <a:lumMod val="50000"/>
                </a:schemeClr>
              </a:solidFill>
              <a:ea typeface="+mj-ea"/>
              <a:cs typeface="+mj-cs"/>
            </a:endParaRPr>
          </a:p>
          <a:p>
            <a:pPr lvl="0" algn="ctr" defTabSz="97155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b="1" dirty="0" smtClean="0">
              <a:solidFill>
                <a:schemeClr val="accent6">
                  <a:lumMod val="50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6" name="图片 5" descr="b29f8282a86ad6e26c8119b4.jpg"/>
          <p:cNvPicPr>
            <a:picLocks noChangeAspect="1"/>
          </p:cNvPicPr>
          <p:nvPr/>
        </p:nvPicPr>
        <p:blipFill>
          <a:blip r:embed="rId1"/>
          <a:srcRect r="55469" b="-29761"/>
          <a:stretch>
            <a:fillRect/>
          </a:stretch>
        </p:blipFill>
        <p:spPr>
          <a:xfrm>
            <a:off x="-10336" y="2285992"/>
            <a:ext cx="3653641" cy="39375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4890136"/>
            <a:ext cx="2208213" cy="196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1000"/>
                                        <p:tgtEl>
                                          <p:spTgt spid="590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1000"/>
                                        <p:tgtEl>
                                          <p:spTgt spid="590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1000"/>
                                        <p:tgtEl>
                                          <p:spTgt spid="590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1000"/>
                                        <p:tgtEl>
                                          <p:spTgt spid="590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1000"/>
                                        <p:tgtEl>
                                          <p:spTgt spid="590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1000"/>
                                        <p:tgtEl>
                                          <p:spTgt spid="590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1000"/>
                                        <p:tgtEl>
                                          <p:spTgt spid="590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0851" grpId="0" build="p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14348" y="1857364"/>
            <a:ext cx="8229600" cy="4525962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dirty="0" smtClean="0"/>
              <a:t>one of the four Buddhist mountains in China </a:t>
            </a:r>
            <a:endParaRPr lang="en-US" altLang="zh-CN" sz="2400" dirty="0" smtClean="0"/>
          </a:p>
          <a:p>
            <a:r>
              <a:rPr lang="en-US" altLang="zh-CN" sz="2400" dirty="0" smtClean="0"/>
              <a:t>The main scenic spots on the mountain are the </a:t>
            </a:r>
            <a:r>
              <a:rPr lang="en-US" altLang="zh-CN" sz="2400" dirty="0" err="1" smtClean="0"/>
              <a:t>Baoguo</a:t>
            </a:r>
            <a:r>
              <a:rPr lang="en-US" altLang="zh-CN" sz="2400" dirty="0" smtClean="0"/>
              <a:t> Temple</a:t>
            </a:r>
            <a:r>
              <a:rPr lang="zh-CN" altLang="en-US" sz="2400" dirty="0" smtClean="0"/>
              <a:t>（保国寺）</a:t>
            </a:r>
            <a:r>
              <a:rPr lang="en-US" altLang="zh-CN" sz="2400" dirty="0" smtClean="0"/>
              <a:t>, the </a:t>
            </a:r>
            <a:r>
              <a:rPr lang="en-US" altLang="zh-CN" sz="2400" dirty="0" err="1" smtClean="0"/>
              <a:t>Fuhu</a:t>
            </a:r>
            <a:r>
              <a:rPr lang="en-US" altLang="zh-CN" sz="2400" dirty="0" smtClean="0"/>
              <a:t> Temple</a:t>
            </a:r>
            <a:r>
              <a:rPr lang="zh-CN" altLang="en-US" sz="2400" dirty="0" smtClean="0"/>
              <a:t>（伏虎寺）</a:t>
            </a:r>
            <a:r>
              <a:rPr lang="en-US" altLang="zh-CN" sz="2400" dirty="0" smtClean="0"/>
              <a:t>, the </a:t>
            </a:r>
            <a:r>
              <a:rPr lang="en-US" altLang="zh-CN" sz="2400" dirty="0" err="1" smtClean="0"/>
              <a:t>Qingyin</a:t>
            </a:r>
            <a:r>
              <a:rPr lang="en-US" altLang="zh-CN" sz="2400" dirty="0" smtClean="0"/>
              <a:t> Pavilion</a:t>
            </a:r>
            <a:r>
              <a:rPr lang="zh-CN" altLang="en-US" sz="2400" dirty="0" smtClean="0"/>
              <a:t>（清音阁）</a:t>
            </a:r>
            <a:r>
              <a:rPr lang="en-US" altLang="zh-CN" sz="2400" dirty="0" smtClean="0"/>
              <a:t>, the Golden Summit</a:t>
            </a:r>
            <a:r>
              <a:rPr lang="zh-CN" altLang="en-US" sz="2400" dirty="0" smtClean="0"/>
              <a:t>（金顶）</a:t>
            </a:r>
            <a:r>
              <a:rPr lang="en-US" altLang="zh-CN" sz="2400" dirty="0" smtClean="0"/>
              <a:t>, etc</a:t>
            </a:r>
            <a:endParaRPr lang="en-US" altLang="zh-CN" sz="2400" dirty="0" smtClean="0"/>
          </a:p>
          <a:p>
            <a:r>
              <a:rPr lang="en-US" altLang="zh-CN" sz="2400" dirty="0" smtClean="0"/>
              <a:t>a well-known natural museum with some 5,000 species of plants and 2,300 types of animals.</a:t>
            </a:r>
            <a:endParaRPr lang="en-US" altLang="zh-CN" sz="2400" dirty="0" smtClean="0"/>
          </a:p>
          <a:p>
            <a:r>
              <a:rPr lang="en-US" altLang="zh-CN" sz="2400" dirty="0" smtClean="0"/>
              <a:t>also famous for its Giant Buddha statue, which is said to be the largest Buddha statue in the world. </a:t>
            </a:r>
            <a:endParaRPr lang="en-US" altLang="zh-CN" sz="2400" dirty="0" smtClean="0"/>
          </a:p>
          <a:p>
            <a:r>
              <a:rPr lang="en-US" altLang="zh-CN" sz="2400" dirty="0" smtClean="0"/>
              <a:t>The way in which the cultural features have been integrated with the natural scenery is considered to be a precious legacy.</a:t>
            </a:r>
            <a:endParaRPr lang="en-US" altLang="zh-CN" sz="2400" b="0" dirty="0"/>
          </a:p>
        </p:txBody>
      </p:sp>
      <p:sp>
        <p:nvSpPr>
          <p:cNvPr id="4" name="TextBox 24"/>
          <p:cNvSpPr txBox="1">
            <a:spLocks noChangeArrowheads="1"/>
          </p:cNvSpPr>
          <p:nvPr/>
        </p:nvSpPr>
        <p:spPr bwMode="auto">
          <a:xfrm>
            <a:off x="0" y="0"/>
            <a:ext cx="6143668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Cultural and Natural Heritage 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sp>
        <p:nvSpPr>
          <p:cNvPr id="5" name="Rectangle 2"/>
          <p:cNvSpPr txBox="1">
            <a:spLocks noRot="1" noChangeArrowheads="1"/>
          </p:cNvSpPr>
          <p:nvPr/>
        </p:nvSpPr>
        <p:spPr>
          <a:xfrm>
            <a:off x="2285984" y="1071546"/>
            <a:ext cx="4357686" cy="571504"/>
          </a:xfrm>
          <a:prstGeom prst="rect">
            <a:avLst/>
          </a:prstGeom>
        </p:spPr>
        <p:txBody>
          <a:bodyPr/>
          <a:lstStyle/>
          <a:p>
            <a:pPr lvl="0" algn="ctr" defTabSz="9715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Mount </a:t>
            </a:r>
            <a:r>
              <a:rPr lang="en-US" altLang="zh-CN" sz="2400" b="1" dirty="0" err="1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Emei</a:t>
            </a:r>
            <a:endParaRPr lang="en-US" altLang="zh-CN" sz="2400" b="1" dirty="0" smtClean="0">
              <a:solidFill>
                <a:schemeClr val="accent6">
                  <a:lumMod val="50000"/>
                </a:schemeClr>
              </a:solidFill>
              <a:ea typeface="+mj-ea"/>
              <a:cs typeface="+mj-cs"/>
            </a:endParaRPr>
          </a:p>
          <a:p>
            <a:pPr lvl="0" algn="ctr" defTabSz="97155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b="1" dirty="0" smtClean="0">
              <a:solidFill>
                <a:schemeClr val="accent6">
                  <a:lumMod val="50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12700" y="4890135"/>
            <a:ext cx="1571625" cy="1967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07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07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607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7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7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1000"/>
                                        <p:tgtEl>
                                          <p:spTgt spid="607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07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07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1000"/>
                                        <p:tgtEl>
                                          <p:spTgt spid="607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07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07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1000"/>
                                        <p:tgtEl>
                                          <p:spTgt spid="607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07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07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607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235" grpId="0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4"/>
          <p:cNvSpPr txBox="1">
            <a:spLocks noChangeArrowheads="1"/>
          </p:cNvSpPr>
          <p:nvPr/>
        </p:nvSpPr>
        <p:spPr bwMode="auto">
          <a:xfrm>
            <a:off x="0" y="0"/>
            <a:ext cx="6143668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Cultural and Natural Heritage 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pic>
        <p:nvPicPr>
          <p:cNvPr id="6" name="图片 5" descr="10070926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图片 6" descr="hl_11357_od_11_huasheng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图片 7" descr="1365658544525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图片 8" descr="105815jtrff1fr0vrcw09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2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28596" y="2000240"/>
            <a:ext cx="5072098" cy="2378074"/>
          </a:xfrm>
          <a:prstGeom prst="rect">
            <a:avLst/>
          </a:prstGeom>
        </p:spPr>
        <p:txBody>
          <a:bodyPr/>
          <a:lstStyle/>
          <a:p>
            <a:pPr marL="39624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 smtClean="0"/>
              <a:t>Located south of </a:t>
            </a:r>
            <a:r>
              <a:rPr lang="en-US" altLang="zh-CN" sz="2400" dirty="0" err="1" smtClean="0"/>
              <a:t>Wuyishan</a:t>
            </a:r>
            <a:r>
              <a:rPr lang="en-US" altLang="zh-CN" sz="2400" dirty="0" smtClean="0"/>
              <a:t> city, Fujian province</a:t>
            </a:r>
            <a:endParaRPr lang="en-US" altLang="zh-CN" sz="2400" dirty="0" smtClean="0"/>
          </a:p>
          <a:p>
            <a:pPr marL="39624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 smtClean="0"/>
              <a:t>subtropical virgin forests and many attractions of exceptional scenic quality</a:t>
            </a:r>
            <a:endParaRPr lang="en-US" altLang="zh-CN" sz="2400" dirty="0" smtClean="0"/>
          </a:p>
          <a:p>
            <a:pPr marL="39624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 smtClean="0"/>
              <a:t>also known for its great historic and cultural value</a:t>
            </a:r>
            <a:endParaRPr lang="en-US" altLang="zh-CN" sz="2400" dirty="0" smtClean="0"/>
          </a:p>
        </p:txBody>
      </p:sp>
      <p:sp>
        <p:nvSpPr>
          <p:cNvPr id="4" name="TextBox 24"/>
          <p:cNvSpPr txBox="1">
            <a:spLocks noChangeArrowheads="1"/>
          </p:cNvSpPr>
          <p:nvPr/>
        </p:nvSpPr>
        <p:spPr bwMode="auto">
          <a:xfrm>
            <a:off x="0" y="0"/>
            <a:ext cx="6143668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Cultural and Natural Heritage 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sp>
        <p:nvSpPr>
          <p:cNvPr id="5" name="Rectangle 2"/>
          <p:cNvSpPr txBox="1">
            <a:spLocks noRot="1" noChangeArrowheads="1"/>
          </p:cNvSpPr>
          <p:nvPr/>
        </p:nvSpPr>
        <p:spPr>
          <a:xfrm>
            <a:off x="428596" y="1214422"/>
            <a:ext cx="4357686" cy="571504"/>
          </a:xfrm>
          <a:prstGeom prst="rect">
            <a:avLst/>
          </a:prstGeom>
        </p:spPr>
        <p:txBody>
          <a:bodyPr/>
          <a:lstStyle/>
          <a:p>
            <a:pPr lvl="0" algn="ctr" defTabSz="9715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Mount </a:t>
            </a:r>
            <a:r>
              <a:rPr lang="en-US" altLang="zh-CN" sz="2400" b="1" dirty="0" err="1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Wuyi</a:t>
            </a:r>
            <a:endParaRPr lang="en-US" altLang="zh-CN" sz="2400" b="1" dirty="0" smtClean="0">
              <a:solidFill>
                <a:schemeClr val="accent6">
                  <a:lumMod val="50000"/>
                </a:schemeClr>
              </a:solidFill>
              <a:ea typeface="+mj-ea"/>
              <a:cs typeface="+mj-cs"/>
            </a:endParaRPr>
          </a:p>
          <a:p>
            <a:pPr lvl="0" algn="ctr" defTabSz="97155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b="1" dirty="0" smtClean="0">
              <a:solidFill>
                <a:schemeClr val="accent6">
                  <a:lumMod val="50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6" name="图片 5" descr="U9109P1274DT20130828105836.png"/>
          <p:cNvPicPr>
            <a:picLocks noChangeAspect="1"/>
          </p:cNvPicPr>
          <p:nvPr/>
        </p:nvPicPr>
        <p:blipFill>
          <a:blip r:embed="rId1"/>
          <a:srcRect t="10000" b="8571"/>
          <a:stretch>
            <a:fillRect/>
          </a:stretch>
        </p:blipFill>
        <p:spPr>
          <a:xfrm>
            <a:off x="5500694" y="1500174"/>
            <a:ext cx="3357586" cy="40719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4890136"/>
            <a:ext cx="2208213" cy="196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15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15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15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15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15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15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427" grpId="0" build="p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804025" y="6280786"/>
            <a:ext cx="2133600" cy="363854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fld id="{1F273719-64EF-4178-AB06-BEABDBFD1422}" type="slidenum">
              <a:rPr lang="zh-CN" altLang="en-US"/>
            </a:fld>
            <a:endParaRPr lang="zh-CN" altLang="en-US"/>
          </a:p>
        </p:txBody>
      </p:sp>
      <p:grpSp>
        <p:nvGrpSpPr>
          <p:cNvPr id="2" name="组合 4"/>
          <p:cNvGrpSpPr/>
          <p:nvPr/>
        </p:nvGrpSpPr>
        <p:grpSpPr bwMode="auto">
          <a:xfrm>
            <a:off x="1248597" y="1500174"/>
            <a:ext cx="1523804" cy="4816992"/>
            <a:chOff x="1188358" y="1120406"/>
            <a:chExt cx="1271894" cy="4012901"/>
          </a:xfrm>
        </p:grpSpPr>
        <p:sp>
          <p:nvSpPr>
            <p:cNvPr id="6" name="矩形 5"/>
            <p:cNvSpPr/>
            <p:nvPr/>
          </p:nvSpPr>
          <p:spPr>
            <a:xfrm>
              <a:off x="1188358" y="3938302"/>
              <a:ext cx="1271894" cy="1793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8463" name="Picture 2"/>
            <p:cNvPicPr>
              <a:picLocks noChangeAspect="1" noChangeArrowheads="1"/>
            </p:cNvPicPr>
            <p:nvPr/>
          </p:nvPicPr>
          <p:blipFill>
            <a:blip r:embed="rId1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l="21202" r="19699"/>
            <a:stretch>
              <a:fillRect/>
            </a:stretch>
          </p:blipFill>
          <p:spPr bwMode="auto">
            <a:xfrm>
              <a:off x="1219454" y="1120406"/>
              <a:ext cx="1192562" cy="2737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 bwMode="auto">
            <a:xfrm>
              <a:off x="1389731" y="2379438"/>
              <a:ext cx="869359" cy="155378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65" name="TextBox 8"/>
            <p:cNvSpPr txBox="1">
              <a:spLocks noChangeArrowheads="1"/>
            </p:cNvSpPr>
            <p:nvPr/>
          </p:nvSpPr>
          <p:spPr bwMode="auto">
            <a:xfrm>
              <a:off x="1196144" y="4225651"/>
              <a:ext cx="1215875" cy="90765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400" b="1" dirty="0" smtClean="0">
                  <a:solidFill>
                    <a:schemeClr val="bg1">
                      <a:lumMod val="50000"/>
                    </a:schemeClr>
                  </a:solidFill>
                  <a:latin typeface="+mj-lt"/>
                  <a:ea typeface="冬青黑体简体中文 W6"/>
                  <a:cs typeface="冬青黑体简体中文 W6"/>
                </a:rPr>
                <a:t>Cultural &amp; Natural Heritage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3" name="组合 9"/>
          <p:cNvGrpSpPr/>
          <p:nvPr/>
        </p:nvGrpSpPr>
        <p:grpSpPr bwMode="auto">
          <a:xfrm>
            <a:off x="2786050" y="1500174"/>
            <a:ext cx="1785950" cy="4484776"/>
            <a:chOff x="2447320" y="1119204"/>
            <a:chExt cx="1490703" cy="3737405"/>
          </a:xfrm>
        </p:grpSpPr>
        <p:sp>
          <p:nvSpPr>
            <p:cNvPr id="11" name="矩形 10"/>
            <p:cNvSpPr/>
            <p:nvPr/>
          </p:nvSpPr>
          <p:spPr>
            <a:xfrm>
              <a:off x="2586319" y="3938051"/>
              <a:ext cx="1271894" cy="179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2585584" y="1119204"/>
              <a:ext cx="1273364" cy="2738524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 bwMode="auto">
            <a:xfrm>
              <a:off x="2787692" y="2379437"/>
              <a:ext cx="869359" cy="155431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61" name="TextBox 13"/>
            <p:cNvSpPr txBox="1">
              <a:spLocks noChangeArrowheads="1"/>
            </p:cNvSpPr>
            <p:nvPr/>
          </p:nvSpPr>
          <p:spPr bwMode="auto">
            <a:xfrm>
              <a:off x="2447320" y="4225652"/>
              <a:ext cx="1490703" cy="63095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878205">
                <a:lnSpc>
                  <a:spcPct val="90000"/>
                </a:lnSpc>
              </a:pPr>
              <a:r>
                <a:rPr lang="en-US" altLang="zh-CN" sz="2400" b="1" dirty="0" smtClean="0">
                  <a:solidFill>
                    <a:schemeClr val="accent2">
                      <a:lumMod val="75000"/>
                    </a:schemeClr>
                  </a:solidFill>
                  <a:ea typeface="冬青黑体简体中文 W6"/>
                  <a:cs typeface="冬青黑体简体中文 W6"/>
                </a:rPr>
                <a:t>Natural</a:t>
              </a:r>
              <a:r>
                <a:rPr lang="en-US" altLang="zh-CN" sz="2400" b="1" dirty="0" smtClean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冬青黑体简体中文 W6"/>
                  <a:cs typeface="冬青黑体简体中文 W6"/>
                </a:rPr>
                <a:t> Heritage</a:t>
              </a:r>
              <a:endParaRPr lang="en-US" altLang="zh-CN" sz="2400" b="1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4" name="组合 14"/>
          <p:cNvGrpSpPr/>
          <p:nvPr/>
        </p:nvGrpSpPr>
        <p:grpSpPr bwMode="auto">
          <a:xfrm>
            <a:off x="6215073" y="1500174"/>
            <a:ext cx="1803571" cy="4233407"/>
            <a:chOff x="5251841" y="1120594"/>
            <a:chExt cx="1505410" cy="3526546"/>
          </a:xfrm>
        </p:grpSpPr>
        <p:sp>
          <p:nvSpPr>
            <p:cNvPr id="16" name="矩形 15"/>
            <p:cNvSpPr/>
            <p:nvPr/>
          </p:nvSpPr>
          <p:spPr>
            <a:xfrm>
              <a:off x="5322624" y="3938341"/>
              <a:ext cx="1271894" cy="1793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7" name="Picture 7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 bwMode="auto">
            <a:xfrm>
              <a:off x="5321888" y="1120594"/>
              <a:ext cx="1273365" cy="2737453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5523996" y="2379439"/>
              <a:ext cx="869358" cy="155370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57" name="TextBox 18"/>
            <p:cNvSpPr txBox="1">
              <a:spLocks noChangeArrowheads="1"/>
            </p:cNvSpPr>
            <p:nvPr/>
          </p:nvSpPr>
          <p:spPr bwMode="auto">
            <a:xfrm>
              <a:off x="5251841" y="4225651"/>
              <a:ext cx="1505410" cy="4214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GB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P</a:t>
              </a: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reservation</a:t>
              </a:r>
              <a:endParaRPr lang="zh-CN" altLang="en-US" sz="24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sp>
        <p:nvSpPr>
          <p:cNvPr id="18440" name="TextBox 24"/>
          <p:cNvSpPr txBox="1">
            <a:spLocks noChangeArrowheads="1"/>
          </p:cNvSpPr>
          <p:nvPr/>
        </p:nvSpPr>
        <p:spPr bwMode="auto">
          <a:xfrm>
            <a:off x="-142908" y="0"/>
            <a:ext cx="5500694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World Heritage in China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grpSp>
        <p:nvGrpSpPr>
          <p:cNvPr id="5" name="组合 29"/>
          <p:cNvGrpSpPr/>
          <p:nvPr/>
        </p:nvGrpSpPr>
        <p:grpSpPr bwMode="auto">
          <a:xfrm>
            <a:off x="4602623" y="1500174"/>
            <a:ext cx="1612451" cy="4816868"/>
            <a:chOff x="3936217" y="1120406"/>
            <a:chExt cx="1345885" cy="4012798"/>
          </a:xfrm>
        </p:grpSpPr>
        <p:sp>
          <p:nvSpPr>
            <p:cNvPr id="31" name="矩形 30"/>
            <p:cNvSpPr/>
            <p:nvPr/>
          </p:nvSpPr>
          <p:spPr>
            <a:xfrm>
              <a:off x="3953796" y="3938302"/>
              <a:ext cx="1273482" cy="1793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 bwMode="auto">
            <a:xfrm>
              <a:off x="3970285" y="1120406"/>
              <a:ext cx="1256818" cy="2737597"/>
            </a:xfrm>
            <a:prstGeom prst="rect">
              <a:avLst/>
            </a:prstGeom>
            <a:noFill/>
          </p:spPr>
        </p:pic>
        <p:sp>
          <p:nvSpPr>
            <p:cNvPr id="33" name="TextBox 32"/>
            <p:cNvSpPr txBox="1"/>
            <p:nvPr/>
          </p:nvSpPr>
          <p:spPr bwMode="auto">
            <a:xfrm>
              <a:off x="4155845" y="2379439"/>
              <a:ext cx="869358" cy="155378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46" name="TextBox 33"/>
            <p:cNvSpPr txBox="1">
              <a:spLocks noChangeArrowheads="1"/>
            </p:cNvSpPr>
            <p:nvPr/>
          </p:nvSpPr>
          <p:spPr bwMode="auto">
            <a:xfrm>
              <a:off x="3936217" y="4225548"/>
              <a:ext cx="1345885" cy="90765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878205">
                <a:lnSpc>
                  <a:spcPct val="9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ea typeface="冬青黑体简体中文 W6"/>
                  <a:cs typeface="冬青黑体简体中文 W6"/>
                </a:rPr>
                <a:t>Cultural Heritage</a:t>
              </a:r>
              <a:endParaRPr lang="en-US" altLang="zh-CN" sz="2400" b="1" dirty="0" smtClean="0">
                <a:solidFill>
                  <a:srgbClr val="7F7F7F"/>
                </a:solidFill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endParaRPr lang="en-US" altLang="zh-CN" sz="2400" b="1" dirty="0">
                <a:solidFill>
                  <a:srgbClr val="7F7F7F"/>
                </a:solidFill>
                <a:ea typeface="冬青黑体简体中文 W6"/>
                <a:cs typeface="冬青黑体简体中文 W6"/>
              </a:endParaRPr>
            </a:p>
          </p:txBody>
        </p:sp>
      </p:grp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2700" y="4890135"/>
            <a:ext cx="1718310" cy="1967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28596" y="1857364"/>
            <a:ext cx="6286544" cy="2549525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dirty="0" smtClean="0"/>
              <a:t>located in the northwest of Hunan province</a:t>
            </a:r>
            <a:endParaRPr lang="en-US" altLang="zh-CN" sz="2400" dirty="0" smtClean="0"/>
          </a:p>
          <a:p>
            <a:r>
              <a:rPr lang="en-US" altLang="zh-CN" sz="2400" dirty="0" smtClean="0"/>
              <a:t>has </a:t>
            </a:r>
            <a:r>
              <a:rPr lang="en-US" altLang="zh-CN" sz="2400" dirty="0" smtClean="0">
                <a:solidFill>
                  <a:srgbClr val="FF0000"/>
                </a:solidFill>
              </a:rPr>
              <a:t>geologic structures</a:t>
            </a:r>
            <a:r>
              <a:rPr lang="en-US" altLang="zh-CN" sz="2400" dirty="0" smtClean="0"/>
              <a:t> of outstanding value, beautiful physical </a:t>
            </a:r>
            <a:r>
              <a:rPr lang="en-US" altLang="zh-CN" sz="2400" dirty="0" smtClean="0">
                <a:solidFill>
                  <a:srgbClr val="FF0000"/>
                </a:solidFill>
              </a:rPr>
              <a:t>contours</a:t>
            </a:r>
            <a:r>
              <a:rPr lang="en-US" altLang="zh-CN" sz="2400" dirty="0" smtClean="0"/>
              <a:t>, complete ecosystem, rare cultural relics and various climates and scenes</a:t>
            </a:r>
            <a:endParaRPr lang="en-US" altLang="zh-CN" sz="2400" dirty="0" smtClean="0"/>
          </a:p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three parts:</a:t>
            </a:r>
            <a:endParaRPr lang="en-US" altLang="zh-CN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buNone/>
            </a:pPr>
            <a:r>
              <a:rPr lang="en-US" altLang="zh-CN" sz="2400" dirty="0" smtClean="0"/>
              <a:t>     the </a:t>
            </a:r>
            <a:r>
              <a:rPr lang="en-US" altLang="zh-CN" sz="2400" dirty="0" err="1" smtClean="0"/>
              <a:t>Zhangjiajie</a:t>
            </a:r>
            <a:r>
              <a:rPr lang="en-US" altLang="zh-CN" sz="2400" dirty="0" smtClean="0"/>
              <a:t> National Forest Park, </a:t>
            </a:r>
            <a:endParaRPr lang="en-US" altLang="zh-CN" sz="2400" dirty="0" smtClean="0"/>
          </a:p>
          <a:p>
            <a:pPr lvl="1">
              <a:buNone/>
            </a:pPr>
            <a:r>
              <a:rPr lang="en-US" altLang="zh-CN" sz="2400" dirty="0" smtClean="0"/>
              <a:t>     the </a:t>
            </a:r>
            <a:r>
              <a:rPr lang="en-US" altLang="zh-CN" sz="2400" dirty="0" err="1" smtClean="0"/>
              <a:t>Suoxiyu</a:t>
            </a:r>
            <a:r>
              <a:rPr lang="en-US" altLang="zh-CN" sz="2400" dirty="0" smtClean="0"/>
              <a:t> Natural Resource Reserve ,</a:t>
            </a:r>
            <a:endParaRPr lang="en-US" altLang="zh-CN" sz="2400" dirty="0" smtClean="0"/>
          </a:p>
          <a:p>
            <a:pPr lvl="1">
              <a:buNone/>
            </a:pPr>
            <a:r>
              <a:rPr lang="en-US" altLang="zh-CN" sz="2400" dirty="0" smtClean="0"/>
              <a:t>     the </a:t>
            </a:r>
            <a:r>
              <a:rPr lang="en-US" altLang="zh-CN" sz="2400" dirty="0" err="1" smtClean="0"/>
              <a:t>Tianzishan</a:t>
            </a:r>
            <a:r>
              <a:rPr lang="en-US" altLang="zh-CN" sz="2400" dirty="0" smtClean="0"/>
              <a:t> Natural Resource Reserve. </a:t>
            </a:r>
            <a:endParaRPr lang="en-US" altLang="zh-CN" sz="2400" dirty="0" smtClean="0"/>
          </a:p>
          <a:p>
            <a:r>
              <a:rPr lang="en-US" altLang="zh-CN" sz="2400" dirty="0" smtClean="0"/>
              <a:t>The most distinctive landscape of this area are the over 3,000 </a:t>
            </a:r>
            <a:r>
              <a:rPr lang="en-US" altLang="zh-CN" sz="2400" dirty="0" smtClean="0">
                <a:solidFill>
                  <a:srgbClr val="FF0000"/>
                </a:solidFill>
              </a:rPr>
              <a:t>bizarre</a:t>
            </a:r>
            <a:r>
              <a:rPr lang="en-US" altLang="zh-CN" sz="2400" dirty="0" smtClean="0"/>
              <a:t> peaks.</a:t>
            </a:r>
            <a:endParaRPr lang="en-US" altLang="zh-CN" sz="2400" dirty="0" smtClean="0"/>
          </a:p>
        </p:txBody>
      </p:sp>
      <p:sp>
        <p:nvSpPr>
          <p:cNvPr id="4" name="TextBox 24"/>
          <p:cNvSpPr txBox="1">
            <a:spLocks noChangeArrowheads="1"/>
          </p:cNvSpPr>
          <p:nvPr/>
        </p:nvSpPr>
        <p:spPr bwMode="auto">
          <a:xfrm>
            <a:off x="0" y="0"/>
            <a:ext cx="3857620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Natural Heritage 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sp>
        <p:nvSpPr>
          <p:cNvPr id="5" name="Rectangle 2"/>
          <p:cNvSpPr txBox="1">
            <a:spLocks noRot="1" noChangeArrowheads="1"/>
          </p:cNvSpPr>
          <p:nvPr/>
        </p:nvSpPr>
        <p:spPr>
          <a:xfrm>
            <a:off x="500034" y="1071546"/>
            <a:ext cx="8429684" cy="571504"/>
          </a:xfrm>
          <a:prstGeom prst="rect">
            <a:avLst/>
          </a:prstGeom>
        </p:spPr>
        <p:txBody>
          <a:bodyPr/>
          <a:lstStyle/>
          <a:p>
            <a:pPr lvl="0" algn="ctr" defTabSz="9715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Wulingyuan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 (</a:t>
            </a:r>
            <a:r>
              <a:rPr lang="zh-CN" altLang="en-US" sz="2400" b="1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武陵源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) Scenic and Historic Interest Area</a:t>
            </a:r>
            <a:endParaRPr lang="en-US" altLang="zh-CN" sz="2400" b="1" dirty="0" smtClean="0">
              <a:solidFill>
                <a:schemeClr val="accent6">
                  <a:lumMod val="50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6" name="图片 5" descr="0941374tb9tr96t983ct7t.jpg"/>
          <p:cNvPicPr>
            <a:picLocks noChangeAspect="1"/>
          </p:cNvPicPr>
          <p:nvPr/>
        </p:nvPicPr>
        <p:blipFill>
          <a:blip r:embed="rId1"/>
          <a:srcRect l="51875" r="1250" b="10600"/>
          <a:stretch>
            <a:fillRect/>
          </a:stretch>
        </p:blipFill>
        <p:spPr>
          <a:xfrm>
            <a:off x="6000760" y="1928802"/>
            <a:ext cx="3143240" cy="40719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96875" y="4796791"/>
            <a:ext cx="2208213" cy="196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21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21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21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21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21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21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21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21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621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21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21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621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621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621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571" grpId="0" build="p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42910" y="2000240"/>
            <a:ext cx="8229600" cy="2549525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dirty="0" smtClean="0"/>
              <a:t>It is home to over 3,000 species of plants, more than 700 types of trees, up to 450 kinds of ornamental flowers, and about 116 species of vertebrates ( </a:t>
            </a:r>
            <a:r>
              <a:rPr lang="zh-CN" altLang="en-US" sz="2400" dirty="0" smtClean="0"/>
              <a:t>脊椎动物</a:t>
            </a:r>
            <a:r>
              <a:rPr lang="en-US" altLang="zh-CN" sz="2400" dirty="0" smtClean="0"/>
              <a:t>) falling into 50 families. Moreover, hundreds of species of animals are found here.</a:t>
            </a:r>
            <a:endParaRPr lang="en-US" altLang="zh-CN" sz="2400" b="0" dirty="0"/>
          </a:p>
        </p:txBody>
      </p:sp>
      <p:sp>
        <p:nvSpPr>
          <p:cNvPr id="4" name="TextBox 24"/>
          <p:cNvSpPr txBox="1">
            <a:spLocks noChangeArrowheads="1"/>
          </p:cNvSpPr>
          <p:nvPr/>
        </p:nvSpPr>
        <p:spPr bwMode="auto">
          <a:xfrm>
            <a:off x="0" y="0"/>
            <a:ext cx="3857620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Natural Heritage 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sp>
        <p:nvSpPr>
          <p:cNvPr id="5" name="Rectangle 2"/>
          <p:cNvSpPr txBox="1">
            <a:spLocks noRot="1" noChangeArrowheads="1"/>
          </p:cNvSpPr>
          <p:nvPr/>
        </p:nvSpPr>
        <p:spPr>
          <a:xfrm>
            <a:off x="428596" y="1214422"/>
            <a:ext cx="8429684" cy="571504"/>
          </a:xfrm>
          <a:prstGeom prst="rect">
            <a:avLst/>
          </a:prstGeom>
        </p:spPr>
        <p:txBody>
          <a:bodyPr/>
          <a:lstStyle/>
          <a:p>
            <a:pPr lvl="0" algn="ctr" defTabSz="9715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Wulingyuan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 (</a:t>
            </a:r>
            <a:r>
              <a:rPr lang="zh-CN" altLang="en-US" sz="2400" b="1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武陵源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) Scenic and Historic Interest Area</a:t>
            </a:r>
            <a:endParaRPr lang="en-US" altLang="zh-CN" sz="2400" b="1" dirty="0" smtClean="0">
              <a:solidFill>
                <a:schemeClr val="accent6">
                  <a:lumMod val="50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6" name="图片 5" descr="366218_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0364" y="4214818"/>
            <a:ext cx="3357586" cy="26431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 descr="201210241020356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6256"/>
            <a:ext cx="3214678" cy="2571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图片 7" descr="5e59fa73tcaec04749001&amp;690.jpg"/>
          <p:cNvPicPr>
            <a:picLocks noChangeAspect="1"/>
          </p:cNvPicPr>
          <p:nvPr/>
        </p:nvPicPr>
        <p:blipFill>
          <a:blip r:embed="rId3"/>
          <a:srcRect r="30126" b="17975"/>
          <a:stretch>
            <a:fillRect/>
          </a:stretch>
        </p:blipFill>
        <p:spPr>
          <a:xfrm>
            <a:off x="6131700" y="3786190"/>
            <a:ext cx="3012300" cy="30718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21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21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571" grpId="0" build="p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4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428992" y="1857364"/>
            <a:ext cx="5372080" cy="2005012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dirty="0" smtClean="0"/>
              <a:t>lies in the southern part of the </a:t>
            </a:r>
            <a:r>
              <a:rPr lang="en-US" altLang="zh-CN" sz="2400" dirty="0" err="1" smtClean="0"/>
              <a:t>Minshan</a:t>
            </a:r>
            <a:r>
              <a:rPr lang="en-US" altLang="zh-CN" sz="2400" dirty="0" smtClean="0"/>
              <a:t> Mountains ( </a:t>
            </a:r>
            <a:r>
              <a:rPr lang="zh-CN" altLang="en-US" sz="2400" dirty="0" smtClean="0"/>
              <a:t>岷山</a:t>
            </a:r>
            <a:r>
              <a:rPr lang="en-US" altLang="zh-CN" sz="2400" dirty="0" smtClean="0"/>
              <a:t>) in </a:t>
            </a:r>
            <a:r>
              <a:rPr lang="en-US" altLang="zh-CN" sz="2400" dirty="0" err="1" smtClean="0"/>
              <a:t>Nanping</a:t>
            </a:r>
            <a:r>
              <a:rPr lang="en-US" altLang="zh-CN" sz="2400" dirty="0" smtClean="0"/>
              <a:t> county, Sichuan province. </a:t>
            </a:r>
            <a:endParaRPr lang="en-US" altLang="zh-CN" sz="2400" dirty="0" smtClean="0"/>
          </a:p>
          <a:p>
            <a:r>
              <a:rPr lang="en-US" altLang="zh-CN" sz="2400" dirty="0" smtClean="0"/>
              <a:t>got its name because there are nine Tibetan villages in the valley</a:t>
            </a:r>
            <a:endParaRPr lang="en-US" altLang="zh-CN" sz="2400" dirty="0" smtClean="0"/>
          </a:p>
          <a:p>
            <a:r>
              <a:rPr lang="en-US" altLang="zh-CN" sz="2400" dirty="0" smtClean="0"/>
              <a:t>often called as the “Fairyland on Earth”.</a:t>
            </a:r>
            <a:endParaRPr lang="en-US" altLang="zh-CN" sz="2400" dirty="0" smtClean="0"/>
          </a:p>
          <a:p>
            <a:r>
              <a:rPr lang="en-US" altLang="zh-CN" sz="2400" dirty="0" smtClean="0"/>
              <a:t>is also home to over 220 bird species as well as</a:t>
            </a:r>
            <a:endParaRPr lang="en-US" altLang="zh-CN" sz="2400" dirty="0" smtClean="0"/>
          </a:p>
          <a:p>
            <a:r>
              <a:rPr lang="en-US" altLang="zh-CN" sz="2400" dirty="0" smtClean="0"/>
              <a:t>a number of </a:t>
            </a:r>
            <a:r>
              <a:rPr lang="en-US" altLang="zh-CN" sz="2400" dirty="0" smtClean="0">
                <a:solidFill>
                  <a:srgbClr val="FF0000"/>
                </a:solidFill>
              </a:rPr>
              <a:t>endangered</a:t>
            </a:r>
            <a:r>
              <a:rPr lang="en-US" altLang="zh-CN" sz="2400" dirty="0" smtClean="0"/>
              <a:t> plant and animal species.</a:t>
            </a:r>
            <a:endParaRPr lang="en-US" altLang="zh-CN" sz="2400" dirty="0" smtClean="0"/>
          </a:p>
        </p:txBody>
      </p:sp>
      <p:sp>
        <p:nvSpPr>
          <p:cNvPr id="4" name="TextBox 24"/>
          <p:cNvSpPr txBox="1">
            <a:spLocks noChangeArrowheads="1"/>
          </p:cNvSpPr>
          <p:nvPr/>
        </p:nvSpPr>
        <p:spPr bwMode="auto">
          <a:xfrm>
            <a:off x="0" y="0"/>
            <a:ext cx="3857620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Natural Heritage 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sp>
        <p:nvSpPr>
          <p:cNvPr id="5" name="Rectangle 2"/>
          <p:cNvSpPr txBox="1">
            <a:spLocks noRot="1" noChangeArrowheads="1"/>
          </p:cNvSpPr>
          <p:nvPr/>
        </p:nvSpPr>
        <p:spPr>
          <a:xfrm>
            <a:off x="428596" y="1214422"/>
            <a:ext cx="8429684" cy="571504"/>
          </a:xfrm>
          <a:prstGeom prst="rect">
            <a:avLst/>
          </a:prstGeom>
        </p:spPr>
        <p:txBody>
          <a:bodyPr/>
          <a:lstStyle/>
          <a:p>
            <a:pPr lvl="0" algn="ctr" defTabSz="9715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Jiuzhaigou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 Valley Scenic and Historic Interest Area</a:t>
            </a:r>
            <a:endParaRPr lang="en-US" altLang="zh-CN" sz="2400" b="1" dirty="0" smtClean="0">
              <a:solidFill>
                <a:schemeClr val="accent6">
                  <a:lumMod val="50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6" name="图片 5" descr="U9460P704DT2015030412504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282" y="2071678"/>
            <a:ext cx="3144355" cy="37861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4890136"/>
            <a:ext cx="2208213" cy="196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24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24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24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24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24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24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24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24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24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624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43" grpId="0" build="p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717" name="Picture 5" descr="point_1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3" y="0"/>
            <a:ext cx="428624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4"/>
          <p:cNvSpPr txBox="1">
            <a:spLocks noChangeArrowheads="1"/>
          </p:cNvSpPr>
          <p:nvPr/>
        </p:nvSpPr>
        <p:spPr bwMode="auto">
          <a:xfrm>
            <a:off x="0" y="0"/>
            <a:ext cx="3857620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Natural Heritage 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pic>
        <p:nvPicPr>
          <p:cNvPr id="9" name="图片 8" descr="6473300_6473300_12943185496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4857752" cy="3429000"/>
          </a:xfrm>
          <a:prstGeom prst="rect">
            <a:avLst/>
          </a:prstGeom>
        </p:spPr>
      </p:pic>
      <p:pic>
        <p:nvPicPr>
          <p:cNvPr id="10" name="图片 9" descr="u=2449706986,1864143456&amp;fm=21&amp;gp=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2" y="3429000"/>
            <a:ext cx="4286248" cy="3429000"/>
          </a:xfrm>
          <a:prstGeom prst="rect">
            <a:avLst/>
          </a:prstGeom>
        </p:spPr>
      </p:pic>
      <p:pic>
        <p:nvPicPr>
          <p:cNvPr id="627725" name="Picture 13" descr="10051346_811326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0" y="0"/>
            <a:ext cx="485775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627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500"/>
                                        <p:tgtEl>
                                          <p:spTgt spid="627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199A1A6-EF60-4BD5-8CF6-6D5B9433BF84}" type="slidenum">
              <a:rPr lang="zh-CN" altLang="en-US"/>
            </a:fld>
            <a:endParaRPr lang="zh-CN" altLang="en-US"/>
          </a:p>
        </p:txBody>
      </p: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12700" y="4890136"/>
            <a:ext cx="2208213" cy="196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4" descr="C:\Documents and Settings\Administrator\桌面\素材\miaoyu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92950" y="0"/>
            <a:ext cx="2044700" cy="2308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 l="3226" t="5767" r="3226" b="3397"/>
          <a:stretch>
            <a:fillRect/>
          </a:stretch>
        </p:blipFill>
        <p:spPr bwMode="auto">
          <a:xfrm>
            <a:off x="1643042" y="1569148"/>
            <a:ext cx="5643602" cy="3931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圆角矩形 16"/>
          <p:cNvSpPr/>
          <p:nvPr/>
        </p:nvSpPr>
        <p:spPr>
          <a:xfrm>
            <a:off x="3214678" y="2571744"/>
            <a:ext cx="2643206" cy="1800237"/>
          </a:xfrm>
          <a:prstGeom prst="round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defTabSz="878205">
              <a:lnSpc>
                <a:spcPct val="120000"/>
              </a:lnSpc>
            </a:pPr>
            <a:r>
              <a:rPr lang="en-US" altLang="zh-CN" sz="2600" dirty="0" smtClean="0">
                <a:solidFill>
                  <a:prstClr val="black"/>
                </a:solidFill>
                <a:latin typeface="Aharoni" pitchFamily="2" charset="-79"/>
                <a:ea typeface="微软雅黑" panose="020B0503020204020204" pitchFamily="34" charset="-122"/>
                <a:cs typeface="Aharoni" pitchFamily="2" charset="-79"/>
              </a:rPr>
              <a:t>Chapter </a:t>
            </a:r>
            <a:r>
              <a:rPr lang="en-US" altLang="zh-CN" sz="3200" b="1" dirty="0" smtClean="0">
                <a:solidFill>
                  <a:prstClr val="black"/>
                </a:solidFill>
                <a:latin typeface="Aharoni" pitchFamily="2" charset="-79"/>
                <a:ea typeface="微软雅黑" panose="020B0503020204020204" pitchFamily="34" charset="-122"/>
                <a:cs typeface="Aharoni" pitchFamily="2" charset="-79"/>
              </a:rPr>
              <a:t>12</a:t>
            </a:r>
            <a:endParaRPr lang="en-US" altLang="zh-CN" sz="2600" b="1" dirty="0" smtClean="0">
              <a:solidFill>
                <a:prstClr val="black"/>
              </a:solidFill>
              <a:latin typeface="Aharoni" pitchFamily="2" charset="-79"/>
              <a:ea typeface="微软雅黑" panose="020B0503020204020204" pitchFamily="34" charset="-122"/>
              <a:cs typeface="Aharoni" pitchFamily="2" charset="-79"/>
            </a:endParaRPr>
          </a:p>
          <a:p>
            <a:pPr lvl="0" algn="ctr" defTabSz="878205">
              <a:lnSpc>
                <a:spcPct val="120000"/>
              </a:lnSpc>
            </a:pPr>
            <a:r>
              <a:rPr lang="en-US" altLang="zh-CN" sz="2600" dirty="0" smtClean="0">
                <a:solidFill>
                  <a:prstClr val="black"/>
                </a:solidFill>
                <a:latin typeface="Aharoni" pitchFamily="2" charset="-79"/>
                <a:ea typeface="微软雅黑" panose="020B0503020204020204" pitchFamily="34" charset="-122"/>
                <a:cs typeface="Aharoni" pitchFamily="2" charset="-79"/>
              </a:rPr>
              <a:t>World Heritage Sites</a:t>
            </a:r>
            <a:endParaRPr lang="en-US" altLang="zh-CN" sz="2600" dirty="0" smtClean="0">
              <a:solidFill>
                <a:prstClr val="black"/>
              </a:solidFill>
              <a:latin typeface="Aharoni" pitchFamily="2" charset="-79"/>
              <a:ea typeface="微软雅黑" panose="020B0503020204020204" pitchFamily="34" charset="-122"/>
              <a:cs typeface="Aharoni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71472" y="1714488"/>
            <a:ext cx="5686436" cy="3989387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dirty="0" smtClean="0"/>
              <a:t>Located in </a:t>
            </a:r>
            <a:r>
              <a:rPr lang="en-US" altLang="zh-CN" sz="2400" dirty="0" err="1" smtClean="0"/>
              <a:t>Songpan</a:t>
            </a:r>
            <a:r>
              <a:rPr lang="en-US" altLang="zh-CN" sz="2400" dirty="0" smtClean="0"/>
              <a:t> county, northwest of Sichuan province</a:t>
            </a:r>
            <a:endParaRPr lang="en-US" altLang="zh-CN" sz="2400" dirty="0" smtClean="0"/>
          </a:p>
          <a:p>
            <a:r>
              <a:rPr lang="en-US" altLang="zh-CN" sz="2400" dirty="0" smtClean="0"/>
              <a:t>Its most important feature is the outstanding </a:t>
            </a:r>
            <a:r>
              <a:rPr lang="en-US" altLang="zh-CN" sz="2400" dirty="0" err="1" smtClean="0"/>
              <a:t>karst</a:t>
            </a:r>
            <a:r>
              <a:rPr lang="en-US" altLang="zh-CN" sz="2400" dirty="0" smtClean="0"/>
              <a:t> formation.</a:t>
            </a:r>
            <a:endParaRPr lang="en-US" altLang="zh-CN" sz="2400" dirty="0" smtClean="0"/>
          </a:p>
          <a:p>
            <a:r>
              <a:rPr lang="en-US" altLang="zh-CN" sz="2400" dirty="0" smtClean="0"/>
              <a:t>tall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arbours</a:t>
            </a:r>
            <a:r>
              <a:rPr lang="zh-CN" altLang="en-US" sz="2400" dirty="0" err="1" smtClean="0">
                <a:solidFill>
                  <a:srgbClr val="FF0000"/>
                </a:solidFill>
              </a:rPr>
              <a:t>（乔木）</a:t>
            </a:r>
            <a:r>
              <a:rPr lang="en-US" altLang="zh-CN" sz="2400" dirty="0" smtClean="0"/>
              <a:t> and shrubs, vines, herbs and moss, as well as rare and endangered plants that only China has. </a:t>
            </a:r>
            <a:endParaRPr lang="en-US" altLang="zh-CN" sz="2400" dirty="0" smtClean="0"/>
          </a:p>
          <a:p>
            <a:r>
              <a:rPr lang="en-US" altLang="zh-CN" sz="2400" dirty="0" smtClean="0"/>
              <a:t>enjoys the reputation of “Kingdom of Cold Temperate Plants”. </a:t>
            </a:r>
            <a:endParaRPr lang="en-US" altLang="zh-CN" sz="2400" dirty="0" smtClean="0"/>
          </a:p>
          <a:p>
            <a:r>
              <a:rPr lang="en-US" altLang="zh-CN" sz="2400" dirty="0" smtClean="0"/>
              <a:t>boasts more than 30 species of national Grade-A and Grade-B protected animals</a:t>
            </a:r>
            <a:endParaRPr lang="en-US" altLang="zh-CN" sz="2400" b="0" dirty="0"/>
          </a:p>
        </p:txBody>
      </p:sp>
      <p:sp>
        <p:nvSpPr>
          <p:cNvPr id="4" name="TextBox 24"/>
          <p:cNvSpPr txBox="1">
            <a:spLocks noChangeArrowheads="1"/>
          </p:cNvSpPr>
          <p:nvPr/>
        </p:nvSpPr>
        <p:spPr bwMode="auto">
          <a:xfrm>
            <a:off x="0" y="0"/>
            <a:ext cx="3857620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Natural Heritage 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sp>
        <p:nvSpPr>
          <p:cNvPr id="5" name="Rectangle 2"/>
          <p:cNvSpPr txBox="1">
            <a:spLocks noRot="1" noChangeArrowheads="1"/>
          </p:cNvSpPr>
          <p:nvPr/>
        </p:nvSpPr>
        <p:spPr>
          <a:xfrm>
            <a:off x="500034" y="1000108"/>
            <a:ext cx="8429684" cy="571504"/>
          </a:xfrm>
          <a:prstGeom prst="rect">
            <a:avLst/>
          </a:prstGeom>
        </p:spPr>
        <p:txBody>
          <a:bodyPr/>
          <a:lstStyle/>
          <a:p>
            <a:pPr lvl="0" algn="ctr" defTabSz="9715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Huanglong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 Scenic and Historic Interest Area</a:t>
            </a:r>
            <a:endParaRPr lang="en-US" altLang="zh-CN" sz="2400" b="1" dirty="0" smtClean="0">
              <a:solidFill>
                <a:schemeClr val="accent6">
                  <a:lumMod val="50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7" name="Picture 5" descr="34449804200808160851572639488148246_00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98" y="1857364"/>
            <a:ext cx="3071834" cy="414340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4890135"/>
            <a:ext cx="1600200" cy="1967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29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29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29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29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29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29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29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29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29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629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9763" grpId="0" build="p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85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14348" y="1608156"/>
            <a:ext cx="7929618" cy="4464050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dirty="0" smtClean="0"/>
              <a:t>Located in the mountainous northwest of Yunnan province</a:t>
            </a:r>
            <a:endParaRPr lang="en-US" altLang="zh-CN" sz="2400" dirty="0" smtClean="0"/>
          </a:p>
          <a:p>
            <a:r>
              <a:rPr lang="en-US" altLang="zh-CN" sz="2400" dirty="0" smtClean="0"/>
              <a:t>refer to the areas where the </a:t>
            </a:r>
            <a:r>
              <a:rPr lang="en-US" altLang="zh-CN" sz="2400" dirty="0" err="1" smtClean="0"/>
              <a:t>Jinsha</a:t>
            </a:r>
            <a:r>
              <a:rPr lang="en-US" altLang="zh-CN" sz="2400" dirty="0" smtClean="0"/>
              <a:t> River, the </a:t>
            </a:r>
            <a:r>
              <a:rPr lang="en-US" altLang="zh-CN" sz="2400" dirty="0" err="1" smtClean="0"/>
              <a:t>Lancang</a:t>
            </a:r>
            <a:r>
              <a:rPr lang="en-US" altLang="zh-CN" sz="2400" dirty="0" smtClean="0"/>
              <a:t> River and the </a:t>
            </a:r>
            <a:r>
              <a:rPr lang="en-US" altLang="zh-CN" sz="2400" dirty="0" err="1" smtClean="0"/>
              <a:t>Nujiang</a:t>
            </a:r>
            <a:r>
              <a:rPr lang="en-US" altLang="zh-CN" sz="2400" dirty="0" smtClean="0"/>
              <a:t> River flow roughly parallel through </a:t>
            </a:r>
            <a:r>
              <a:rPr lang="en-US" altLang="zh-CN" sz="2400" dirty="0" smtClean="0">
                <a:solidFill>
                  <a:srgbClr val="FF0000"/>
                </a:solidFill>
              </a:rPr>
              <a:t>steep</a:t>
            </a:r>
            <a:r>
              <a:rPr lang="en-US" altLang="zh-CN" sz="2400" dirty="0" smtClean="0"/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gorges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/>
              <a:t>numerous natural resources and traditional customs of multiple ethnic minorities</a:t>
            </a:r>
            <a:endParaRPr lang="en-US" altLang="zh-CN" sz="2400" dirty="0" smtClean="0"/>
          </a:p>
          <a:p>
            <a:r>
              <a:rPr lang="en-US" altLang="zh-CN" sz="2400" dirty="0" err="1" smtClean="0"/>
              <a:t>harbour</a:t>
            </a:r>
            <a:r>
              <a:rPr lang="en-US" altLang="zh-CN" sz="2400" dirty="0" smtClean="0"/>
              <a:t> the richest </a:t>
            </a:r>
            <a:r>
              <a:rPr lang="en-US" altLang="zh-CN" sz="2400" dirty="0" smtClean="0">
                <a:solidFill>
                  <a:srgbClr val="FF0000"/>
                </a:solidFill>
              </a:rPr>
              <a:t>biodiversity</a:t>
            </a:r>
            <a:r>
              <a:rPr lang="en-US" altLang="zh-CN" sz="2400" dirty="0" smtClean="0"/>
              <a:t> among the temperate areas of the world</a:t>
            </a:r>
            <a:endParaRPr lang="en-US" altLang="zh-CN" sz="2400" b="0" dirty="0"/>
          </a:p>
        </p:txBody>
      </p:sp>
      <p:sp>
        <p:nvSpPr>
          <p:cNvPr id="5" name="TextBox 24"/>
          <p:cNvSpPr txBox="1">
            <a:spLocks noChangeArrowheads="1"/>
          </p:cNvSpPr>
          <p:nvPr/>
        </p:nvSpPr>
        <p:spPr bwMode="auto">
          <a:xfrm>
            <a:off x="0" y="0"/>
            <a:ext cx="3857620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Natural Heritage 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sp>
        <p:nvSpPr>
          <p:cNvPr id="6" name="Rectangle 2"/>
          <p:cNvSpPr txBox="1">
            <a:spLocks noRot="1" noChangeArrowheads="1"/>
          </p:cNvSpPr>
          <p:nvPr/>
        </p:nvSpPr>
        <p:spPr>
          <a:xfrm>
            <a:off x="357158" y="1000108"/>
            <a:ext cx="8429684" cy="571504"/>
          </a:xfrm>
          <a:prstGeom prst="rect">
            <a:avLst/>
          </a:prstGeom>
        </p:spPr>
        <p:txBody>
          <a:bodyPr/>
          <a:lstStyle/>
          <a:p>
            <a:pPr lvl="0" algn="ctr" defTabSz="9715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Three Parallel Rivers of Yunnan Protected Areas</a:t>
            </a:r>
            <a:endParaRPr lang="en-US" altLang="zh-CN" sz="2400" b="1" dirty="0" smtClean="0">
              <a:solidFill>
                <a:schemeClr val="accent6">
                  <a:lumMod val="50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7" name="图片 6" descr="83555_20141106091112_6mrts.jpg"/>
          <p:cNvPicPr>
            <a:picLocks noChangeAspect="1"/>
          </p:cNvPicPr>
          <p:nvPr/>
        </p:nvPicPr>
        <p:blipFill>
          <a:blip r:embed="rId1"/>
          <a:srcRect b="11235"/>
          <a:stretch>
            <a:fillRect/>
          </a:stretch>
        </p:blipFill>
        <p:spPr>
          <a:xfrm>
            <a:off x="1357336" y="4857760"/>
            <a:ext cx="6572250" cy="18573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4890136"/>
            <a:ext cx="2208213" cy="196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33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33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33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33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33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33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33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33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859" grpId="0" build="p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90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00034" y="2071678"/>
            <a:ext cx="6429420" cy="4525963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dirty="0" smtClean="0"/>
              <a:t>located in the southwest of Sichuan province, </a:t>
            </a:r>
            <a:endParaRPr lang="en-US" altLang="zh-CN" sz="2400" dirty="0" smtClean="0"/>
          </a:p>
          <a:p>
            <a:r>
              <a:rPr lang="en-US" altLang="zh-CN" sz="2400" dirty="0" smtClean="0"/>
              <a:t>the largest and most intact wild panda habitat in the world (thirty percent of the wild pandas in the world are living here)</a:t>
            </a:r>
            <a:endParaRPr lang="en-US" altLang="zh-CN" sz="2400" dirty="0" smtClean="0"/>
          </a:p>
          <a:p>
            <a:r>
              <a:rPr lang="en-US" altLang="zh-CN" sz="2400" dirty="0" smtClean="0"/>
              <a:t>also home to other globally endangered animals</a:t>
            </a:r>
            <a:endParaRPr lang="en-US" altLang="zh-CN" sz="2400" b="0" dirty="0"/>
          </a:p>
        </p:txBody>
      </p:sp>
      <p:sp>
        <p:nvSpPr>
          <p:cNvPr id="4" name="TextBox 24"/>
          <p:cNvSpPr txBox="1">
            <a:spLocks noChangeArrowheads="1"/>
          </p:cNvSpPr>
          <p:nvPr/>
        </p:nvSpPr>
        <p:spPr bwMode="auto">
          <a:xfrm>
            <a:off x="0" y="0"/>
            <a:ext cx="3857620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Natural Heritage 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sp>
        <p:nvSpPr>
          <p:cNvPr id="5" name="Rectangle 2"/>
          <p:cNvSpPr txBox="1">
            <a:spLocks noRot="1" noChangeArrowheads="1"/>
          </p:cNvSpPr>
          <p:nvPr/>
        </p:nvSpPr>
        <p:spPr>
          <a:xfrm>
            <a:off x="357158" y="1000108"/>
            <a:ext cx="8429684" cy="571504"/>
          </a:xfrm>
          <a:prstGeom prst="rect">
            <a:avLst/>
          </a:prstGeom>
        </p:spPr>
        <p:txBody>
          <a:bodyPr/>
          <a:lstStyle/>
          <a:p>
            <a:pPr lvl="0" algn="ctr" defTabSz="9715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Sichuan Giant Panda </a:t>
            </a:r>
            <a:r>
              <a:rPr lang="en-US" altLang="zh-CN" sz="2400" b="1" dirty="0" err="1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Santuaries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 — </a:t>
            </a:r>
            <a:r>
              <a:rPr lang="en-US" altLang="zh-CN" sz="2400" b="1" dirty="0" err="1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Wolong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, Mt. </a:t>
            </a:r>
            <a:r>
              <a:rPr lang="en-US" altLang="zh-CN" sz="2400" b="1" dirty="0" err="1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Siguniang</a:t>
            </a:r>
            <a:endParaRPr lang="en-US" altLang="zh-CN" sz="2400" b="1" dirty="0" smtClean="0">
              <a:solidFill>
                <a:schemeClr val="accent6">
                  <a:lumMod val="50000"/>
                </a:schemeClr>
              </a:solidFill>
              <a:ea typeface="+mj-ea"/>
              <a:cs typeface="+mj-cs"/>
            </a:endParaRPr>
          </a:p>
          <a:p>
            <a:pPr lvl="0" algn="ctr" defTabSz="9715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and </a:t>
            </a:r>
            <a:r>
              <a:rPr lang="en-US" altLang="zh-CN" sz="2400" b="1" dirty="0" err="1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Jiajin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 Mountains</a:t>
            </a:r>
            <a:endParaRPr lang="en-US" altLang="zh-CN" sz="2400" b="1" dirty="0" smtClean="0">
              <a:solidFill>
                <a:schemeClr val="accent6">
                  <a:lumMod val="50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6" name="Picture 8" descr="F:\中国文化概况\检了\000d61e3fb1e09a86a380c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70" y="4572008"/>
            <a:ext cx="3929090" cy="2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1384086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8" b="16473"/>
          <a:stretch>
            <a:fillRect/>
          </a:stretch>
        </p:blipFill>
        <p:spPr bwMode="auto">
          <a:xfrm>
            <a:off x="6500826" y="3500438"/>
            <a:ext cx="2296979" cy="314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4890136"/>
            <a:ext cx="2208213" cy="196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500"/>
                                        <p:tgtEl>
                                          <p:spTgt spid="635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8" dur="500"/>
                                        <p:tgtEl>
                                          <p:spTgt spid="635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3" dur="500"/>
                                        <p:tgtEl>
                                          <p:spTgt spid="635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907" grpId="0" uiExpand="1" build="p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4"/>
          <p:cNvSpPr txBox="1">
            <a:spLocks noChangeArrowheads="1"/>
          </p:cNvSpPr>
          <p:nvPr/>
        </p:nvSpPr>
        <p:spPr bwMode="auto">
          <a:xfrm>
            <a:off x="0" y="0"/>
            <a:ext cx="3857620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Natural Heritage 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sp>
        <p:nvSpPr>
          <p:cNvPr id="5" name="Rectangle 2"/>
          <p:cNvSpPr txBox="1">
            <a:spLocks noRot="1" noChangeArrowheads="1"/>
          </p:cNvSpPr>
          <p:nvPr/>
        </p:nvSpPr>
        <p:spPr>
          <a:xfrm>
            <a:off x="357158" y="1071546"/>
            <a:ext cx="8429684" cy="571504"/>
          </a:xfrm>
          <a:prstGeom prst="rect">
            <a:avLst/>
          </a:prstGeom>
        </p:spPr>
        <p:txBody>
          <a:bodyPr/>
          <a:lstStyle/>
          <a:p>
            <a:pPr lvl="0" algn="ctr" defTabSz="9715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South China </a:t>
            </a:r>
            <a:r>
              <a:rPr lang="en-US" altLang="zh-CN" sz="2400" b="1" dirty="0" err="1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Karst</a:t>
            </a:r>
            <a:endParaRPr lang="en-US" altLang="zh-CN" sz="2400" b="1" dirty="0" smtClean="0">
              <a:solidFill>
                <a:schemeClr val="accent6">
                  <a:lumMod val="5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500398" y="1857364"/>
            <a:ext cx="5572196" cy="4525963"/>
          </a:xfrm>
          <a:prstGeom prst="rect">
            <a:avLst/>
          </a:prstGeom>
        </p:spPr>
        <p:txBody>
          <a:bodyPr/>
          <a:lstStyle/>
          <a:p>
            <a:pPr marL="363855" lvl="0" indent="-363855" defTabSz="97155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a unique landform that evolves in the </a:t>
            </a:r>
            <a:r>
              <a:rPr lang="en-US" altLang="zh-CN" sz="2400" dirty="0" smtClean="0">
                <a:solidFill>
                  <a:srgbClr val="FF0000"/>
                </a:solidFill>
              </a:rPr>
              <a:t>carbonate rocks</a:t>
            </a:r>
            <a:r>
              <a:rPr lang="en-US" altLang="zh-CN" sz="2400" dirty="0" smtClean="0"/>
              <a:t> demonstrating the forces of nature.</a:t>
            </a:r>
            <a:endParaRPr lang="en-US" altLang="zh-CN" sz="2400" dirty="0" smtClean="0"/>
          </a:p>
          <a:p>
            <a:pPr marL="363855" lvl="0" indent="-363855" defTabSz="97155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signifies the finest examples of </a:t>
            </a:r>
            <a:r>
              <a:rPr lang="en-US" altLang="zh-CN" sz="2400" dirty="0" err="1" smtClean="0"/>
              <a:t>karst</a:t>
            </a:r>
            <a:r>
              <a:rPr lang="en-US" altLang="zh-CN" sz="2400" dirty="0" smtClean="0"/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topography</a:t>
            </a:r>
            <a:r>
              <a:rPr lang="en-US" altLang="zh-CN" sz="2400" dirty="0" smtClean="0"/>
              <a:t> in China and the world. </a:t>
            </a:r>
            <a:endParaRPr lang="en-US" altLang="zh-CN" sz="2400" dirty="0" smtClean="0"/>
          </a:p>
          <a:p>
            <a:pPr marL="363855" lvl="0" indent="-363855" defTabSz="97155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three typical areas: </a:t>
            </a:r>
            <a:endParaRPr lang="en-US" altLang="zh-CN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363855" lvl="0" indent="-363855" defTabSz="97155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zh-CN" sz="2400" dirty="0" smtClean="0"/>
              <a:t>     the </a:t>
            </a:r>
            <a:r>
              <a:rPr lang="en-US" altLang="zh-CN" sz="2400" dirty="0" err="1" smtClean="0"/>
              <a:t>Shilin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Karst</a:t>
            </a:r>
            <a:r>
              <a:rPr lang="en-US" altLang="zh-CN" sz="2400" dirty="0" smtClean="0"/>
              <a:t> (Stone Forest) in Yunnan</a:t>
            </a:r>
            <a:endParaRPr lang="en-US" altLang="zh-CN" sz="2400" dirty="0" smtClean="0"/>
          </a:p>
          <a:p>
            <a:pPr marL="363855" lvl="0" indent="-363855" defTabSz="97155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zh-CN" sz="2400" dirty="0" smtClean="0"/>
              <a:t>     the </a:t>
            </a:r>
            <a:r>
              <a:rPr lang="en-US" altLang="zh-CN" sz="2400" dirty="0" err="1" smtClean="0"/>
              <a:t>Libo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Karst</a:t>
            </a:r>
            <a:r>
              <a:rPr lang="en-US" altLang="zh-CN" sz="2400" dirty="0" smtClean="0"/>
              <a:t> in </a:t>
            </a:r>
            <a:r>
              <a:rPr lang="en-US" altLang="zh-CN" sz="2400" dirty="0" err="1" smtClean="0"/>
              <a:t>Guizhou</a:t>
            </a:r>
            <a:endParaRPr lang="en-US" altLang="zh-CN" sz="2400" dirty="0" smtClean="0"/>
          </a:p>
          <a:p>
            <a:pPr marL="363855" lvl="0" indent="-363855" defTabSz="97155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zh-CN" sz="2400" dirty="0" smtClean="0"/>
              <a:t>     the </a:t>
            </a:r>
            <a:r>
              <a:rPr lang="en-US" altLang="zh-CN" sz="2400" dirty="0" err="1" smtClean="0"/>
              <a:t>Wulong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Karst</a:t>
            </a:r>
            <a:r>
              <a:rPr lang="en-US" altLang="zh-CN" sz="2400" dirty="0" smtClean="0"/>
              <a:t> in Chongqing</a:t>
            </a:r>
            <a:endParaRPr lang="en-US" altLang="zh-CN" sz="2400" dirty="0" smtClean="0"/>
          </a:p>
        </p:txBody>
      </p:sp>
      <p:pic>
        <p:nvPicPr>
          <p:cNvPr id="7" name="图片 6" descr="20131125152618-1845499779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44" y="1714488"/>
            <a:ext cx="3286116" cy="4143404"/>
          </a:xfrm>
          <a:prstGeom prst="rect">
            <a:avLst/>
          </a:prstGeom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4890136"/>
            <a:ext cx="2208213" cy="196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4"/>
          <p:cNvSpPr txBox="1">
            <a:spLocks noChangeArrowheads="1"/>
          </p:cNvSpPr>
          <p:nvPr/>
        </p:nvSpPr>
        <p:spPr bwMode="auto">
          <a:xfrm>
            <a:off x="0" y="0"/>
            <a:ext cx="3857620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Natural Heritage 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sp>
        <p:nvSpPr>
          <p:cNvPr id="3" name="Rectangle 2"/>
          <p:cNvSpPr txBox="1">
            <a:spLocks noRot="1" noChangeArrowheads="1"/>
          </p:cNvSpPr>
          <p:nvPr/>
        </p:nvSpPr>
        <p:spPr>
          <a:xfrm>
            <a:off x="357158" y="1071546"/>
            <a:ext cx="8429684" cy="571504"/>
          </a:xfrm>
          <a:prstGeom prst="rect">
            <a:avLst/>
          </a:prstGeom>
        </p:spPr>
        <p:txBody>
          <a:bodyPr/>
          <a:lstStyle/>
          <a:p>
            <a:pPr lvl="0" algn="ctr" defTabSz="9715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Mount </a:t>
            </a:r>
            <a:r>
              <a:rPr lang="en-US" altLang="zh-CN" sz="2400" b="1" dirty="0" err="1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Sanqingshan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 National Park</a:t>
            </a:r>
            <a:endParaRPr lang="en-US" altLang="zh-CN" sz="2400" b="1" dirty="0" smtClean="0">
              <a:solidFill>
                <a:schemeClr val="accent6">
                  <a:lumMod val="50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6" name="图片 5" descr="20134915294229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2132" y="2000240"/>
            <a:ext cx="3214678" cy="3486150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930910" y="1714500"/>
            <a:ext cx="4506595" cy="4797425"/>
          </a:xfrm>
          <a:prstGeom prst="rect">
            <a:avLst/>
          </a:prstGeom>
        </p:spPr>
        <p:txBody>
          <a:bodyPr/>
          <a:lstStyle/>
          <a:p>
            <a:pPr marL="363855" lvl="0" indent="-363855" defTabSz="97155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holds an outstanding scenery of granite peaks and pillars. </a:t>
            </a:r>
            <a:endParaRPr lang="en-US" altLang="zh-CN" sz="2200" dirty="0" smtClean="0"/>
          </a:p>
          <a:p>
            <a:pPr marL="363855" lvl="0" indent="-363855" defTabSz="97155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has numerous waterfalls, valleys,  lakes and springs. </a:t>
            </a:r>
            <a:endParaRPr lang="en-US" altLang="zh-CN" sz="2200" dirty="0" smtClean="0"/>
          </a:p>
          <a:p>
            <a:pPr marL="363855" lvl="0" indent="-363855" defTabSz="97155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200" dirty="0" smtClean="0">
                <a:solidFill>
                  <a:schemeClr val="accent6">
                    <a:lumMod val="75000"/>
                  </a:schemeClr>
                </a:solidFill>
              </a:rPr>
              <a:t>three main summits: </a:t>
            </a:r>
            <a:endParaRPr lang="en-US" altLang="zh-CN" sz="22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363855" lvl="0" indent="-363855" defTabSz="97155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zh-CN" sz="2200" dirty="0" smtClean="0"/>
              <a:t>       the </a:t>
            </a:r>
            <a:r>
              <a:rPr lang="en-US" altLang="zh-CN" sz="2200" dirty="0" err="1" smtClean="0"/>
              <a:t>Yujing</a:t>
            </a:r>
            <a:r>
              <a:rPr lang="en-US" altLang="zh-CN" sz="2200" dirty="0" smtClean="0"/>
              <a:t> Mountain</a:t>
            </a:r>
            <a:endParaRPr lang="en-US" altLang="zh-CN" sz="2200" dirty="0" smtClean="0"/>
          </a:p>
          <a:p>
            <a:pPr marL="363855" lvl="0" indent="-363855" defTabSz="97155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zh-CN" sz="2200" dirty="0" smtClean="0"/>
              <a:t>       the </a:t>
            </a:r>
            <a:r>
              <a:rPr lang="en-US" altLang="zh-CN" sz="2200" dirty="0" err="1" smtClean="0"/>
              <a:t>Yuxu</a:t>
            </a:r>
            <a:r>
              <a:rPr lang="en-US" altLang="zh-CN" sz="2200" dirty="0" smtClean="0"/>
              <a:t> Mountain </a:t>
            </a:r>
            <a:endParaRPr lang="en-US" altLang="zh-CN" sz="2200" dirty="0" smtClean="0"/>
          </a:p>
          <a:p>
            <a:pPr marL="363855" lvl="0" indent="-363855" defTabSz="97155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zh-CN" sz="2200" dirty="0" smtClean="0"/>
              <a:t>       the </a:t>
            </a:r>
            <a:r>
              <a:rPr lang="en-US" altLang="zh-CN" sz="2200" dirty="0" err="1" smtClean="0"/>
              <a:t>Yuhua</a:t>
            </a:r>
            <a:r>
              <a:rPr lang="en-US" altLang="zh-CN" sz="2200" dirty="0" smtClean="0"/>
              <a:t> Mountain. </a:t>
            </a:r>
            <a:endParaRPr lang="en-US" altLang="zh-CN" sz="2200" dirty="0" smtClean="0"/>
          </a:p>
          <a:p>
            <a:pPr marL="363855" lvl="0" indent="-363855" defTabSz="97155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Its visual impact is enhanced by the occurrence of </a:t>
            </a:r>
            <a:r>
              <a:rPr lang="en-US" altLang="zh-CN" sz="2200" dirty="0" smtClean="0">
                <a:solidFill>
                  <a:srgbClr val="FF0000"/>
                </a:solidFill>
              </a:rPr>
              <a:t>meteorological</a:t>
            </a:r>
            <a:r>
              <a:rPr lang="zh-CN" altLang="en-US" sz="2200" dirty="0" smtClean="0">
                <a:solidFill>
                  <a:srgbClr val="FF0000"/>
                </a:solidFill>
              </a:rPr>
              <a:t>（气象）</a:t>
            </a:r>
            <a:r>
              <a:rPr lang="en-US" altLang="zh-CN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smtClean="0"/>
              <a:t>effects like bright </a:t>
            </a:r>
            <a:r>
              <a:rPr lang="en-US" altLang="zh-CN" sz="2200" dirty="0" smtClean="0">
                <a:solidFill>
                  <a:srgbClr val="FF0000"/>
                </a:solidFill>
              </a:rPr>
              <a:t>halos</a:t>
            </a:r>
            <a:r>
              <a:rPr lang="zh-CN" altLang="en-US" sz="2200" dirty="0" smtClean="0">
                <a:solidFill>
                  <a:srgbClr val="FF0000"/>
                </a:solidFill>
              </a:rPr>
              <a:t>（光环）</a:t>
            </a:r>
            <a:r>
              <a:rPr lang="en-US" altLang="zh-CN" sz="2200" dirty="0" smtClean="0"/>
              <a:t> on clouds and white rainbows.</a:t>
            </a:r>
            <a:endParaRPr lang="en-US" altLang="zh-CN" sz="2200" dirty="0" smtClean="0"/>
          </a:p>
        </p:txBody>
      </p: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4890136"/>
            <a:ext cx="2208213" cy="196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4"/>
          <p:cNvSpPr txBox="1">
            <a:spLocks noChangeArrowheads="1"/>
          </p:cNvSpPr>
          <p:nvPr/>
        </p:nvSpPr>
        <p:spPr bwMode="auto">
          <a:xfrm>
            <a:off x="0" y="0"/>
            <a:ext cx="3857620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Natural Heritage 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sp>
        <p:nvSpPr>
          <p:cNvPr id="3" name="Rectangle 2"/>
          <p:cNvSpPr txBox="1">
            <a:spLocks noRot="1" noChangeArrowheads="1"/>
          </p:cNvSpPr>
          <p:nvPr/>
        </p:nvSpPr>
        <p:spPr>
          <a:xfrm>
            <a:off x="357158" y="1071546"/>
            <a:ext cx="8429684" cy="571504"/>
          </a:xfrm>
          <a:prstGeom prst="rect">
            <a:avLst/>
          </a:prstGeom>
        </p:spPr>
        <p:txBody>
          <a:bodyPr/>
          <a:lstStyle/>
          <a:p>
            <a:pPr lvl="0" algn="ctr" defTabSz="9715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China </a:t>
            </a:r>
            <a:r>
              <a:rPr lang="en-US" altLang="zh-CN" sz="2400" b="1" dirty="0" err="1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Danxia</a:t>
            </a:r>
            <a:endParaRPr lang="en-US" altLang="zh-CN" sz="2400" b="1" dirty="0" smtClean="0">
              <a:solidFill>
                <a:schemeClr val="accent6">
                  <a:lumMod val="5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71538" y="1643050"/>
            <a:ext cx="6929486" cy="4002104"/>
          </a:xfrm>
          <a:prstGeom prst="rect">
            <a:avLst/>
          </a:prstGeom>
        </p:spPr>
        <p:txBody>
          <a:bodyPr/>
          <a:lstStyle/>
          <a:p>
            <a:pPr marL="363855" lvl="0" indent="-363855" defTabSz="97155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comprises six areas found in the subtropical zone of southwest China. </a:t>
            </a:r>
            <a:endParaRPr lang="en-US" altLang="zh-CN" sz="2200" dirty="0" smtClean="0"/>
          </a:p>
          <a:p>
            <a:pPr marL="363855" lvl="0" indent="-363855" defTabSz="97155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feature spectacular red cliffs and a range of 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erosional</a:t>
            </a:r>
            <a:r>
              <a:rPr lang="en-US" altLang="zh-CN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smtClean="0"/>
              <a:t>landforms</a:t>
            </a:r>
            <a:endParaRPr lang="en-US" altLang="zh-CN" sz="2200" dirty="0" smtClean="0"/>
          </a:p>
          <a:p>
            <a:pPr marL="363855" lvl="0" indent="-363855" defTabSz="97155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Conserve subtropical broad-leaved evergreen forests, and host many species of </a:t>
            </a:r>
            <a:r>
              <a:rPr lang="en-US" altLang="zh-CN" sz="2200" dirty="0" smtClean="0">
                <a:solidFill>
                  <a:srgbClr val="FF0000"/>
                </a:solidFill>
              </a:rPr>
              <a:t>flora and fauna</a:t>
            </a:r>
            <a:r>
              <a:rPr lang="en-US" altLang="zh-CN" sz="2200" dirty="0" smtClean="0"/>
              <a:t>, about 400 of which are considered rare or threatened.</a:t>
            </a:r>
            <a:endParaRPr lang="en-US" altLang="zh-CN" sz="2200" dirty="0" smtClean="0"/>
          </a:p>
        </p:txBody>
      </p:sp>
      <p:pic>
        <p:nvPicPr>
          <p:cNvPr id="6" name="图片 5" descr="009570083EE03E3C.jpg"/>
          <p:cNvPicPr>
            <a:picLocks noChangeAspect="1"/>
          </p:cNvPicPr>
          <p:nvPr/>
        </p:nvPicPr>
        <p:blipFill>
          <a:blip r:embed="rId1"/>
          <a:srcRect b="17241"/>
          <a:stretch>
            <a:fillRect/>
          </a:stretch>
        </p:blipFill>
        <p:spPr>
          <a:xfrm>
            <a:off x="1500166" y="4521988"/>
            <a:ext cx="6357982" cy="1907408"/>
          </a:xfrm>
          <a:prstGeom prst="rect">
            <a:avLst/>
          </a:prstGeom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4890136"/>
            <a:ext cx="2208213" cy="196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4"/>
          <p:cNvSpPr txBox="1">
            <a:spLocks noChangeArrowheads="1"/>
          </p:cNvSpPr>
          <p:nvPr/>
        </p:nvSpPr>
        <p:spPr bwMode="auto">
          <a:xfrm>
            <a:off x="0" y="0"/>
            <a:ext cx="3857620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Natural Heritage 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sp>
        <p:nvSpPr>
          <p:cNvPr id="3" name="Rectangle 2"/>
          <p:cNvSpPr txBox="1">
            <a:spLocks noRot="1" noChangeArrowheads="1"/>
          </p:cNvSpPr>
          <p:nvPr/>
        </p:nvSpPr>
        <p:spPr>
          <a:xfrm>
            <a:off x="285720" y="1214422"/>
            <a:ext cx="8429684" cy="571504"/>
          </a:xfrm>
          <a:prstGeom prst="rect">
            <a:avLst/>
          </a:prstGeom>
        </p:spPr>
        <p:txBody>
          <a:bodyPr/>
          <a:lstStyle/>
          <a:p>
            <a:pPr lvl="0" algn="ctr" defTabSz="9715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Chengjiang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 Fossil Site</a:t>
            </a:r>
            <a:endParaRPr lang="en-US" altLang="zh-CN" sz="2400" b="1" dirty="0" smtClean="0">
              <a:solidFill>
                <a:schemeClr val="accent6">
                  <a:lumMod val="5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914400" y="1928802"/>
            <a:ext cx="8229600" cy="4525962"/>
          </a:xfrm>
          <a:prstGeom prst="rect">
            <a:avLst/>
          </a:prstGeom>
        </p:spPr>
        <p:txBody>
          <a:bodyPr/>
          <a:lstStyle/>
          <a:p>
            <a:pPr>
              <a:buSzPct val="50000"/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  located in Yunnan province</a:t>
            </a:r>
            <a:endParaRPr lang="en-US" altLang="zh-CN" sz="2400" dirty="0" smtClean="0"/>
          </a:p>
          <a:p>
            <a:pPr>
              <a:buSzPct val="50000"/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  present an outstanding and extraordinarily preserved record </a:t>
            </a:r>
            <a:endParaRPr lang="en-US" altLang="zh-CN" sz="2400" dirty="0" smtClean="0"/>
          </a:p>
          <a:p>
            <a:pPr>
              <a:buSzPct val="50000"/>
            </a:pPr>
            <a:r>
              <a:rPr lang="en-US" altLang="zh-CN" sz="2400" dirty="0" smtClean="0"/>
              <a:t>    that testifies to the rapid diversification of life on Earth more    </a:t>
            </a:r>
            <a:endParaRPr lang="en-US" altLang="zh-CN" sz="2400" dirty="0" smtClean="0"/>
          </a:p>
          <a:p>
            <a:pPr>
              <a:buSzPct val="50000"/>
            </a:pPr>
            <a:r>
              <a:rPr lang="en-US" altLang="zh-CN" sz="2400" dirty="0" smtClean="0"/>
              <a:t>    than 500 million years ago.</a:t>
            </a:r>
            <a:endParaRPr lang="en-US" altLang="zh-CN" sz="2400" dirty="0" smtClean="0"/>
          </a:p>
          <a:p>
            <a:pPr>
              <a:buSzPct val="50000"/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  presents fossil remains of the highest quality of preservation</a:t>
            </a:r>
            <a:endParaRPr lang="en-US" altLang="zh-CN" sz="2400" dirty="0" smtClean="0"/>
          </a:p>
          <a:p>
            <a:pPr>
              <a:buSzPct val="50000"/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  conveys a complete record of an early </a:t>
            </a:r>
            <a:r>
              <a:rPr lang="en-US" altLang="zh-CN" sz="2400" dirty="0" smtClean="0">
                <a:solidFill>
                  <a:srgbClr val="FF0000"/>
                </a:solidFill>
              </a:rPr>
              <a:t>Cambrian marine 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>
              <a:buSzPct val="50000"/>
            </a:pPr>
            <a:r>
              <a:rPr lang="en-US" altLang="zh-CN" sz="2400" dirty="0" smtClean="0"/>
              <a:t>    community</a:t>
            </a:r>
            <a:r>
              <a:rPr lang="zh-CN" altLang="en-US" sz="2400" dirty="0" smtClean="0"/>
              <a:t>（寒武纪时期）</a:t>
            </a:r>
            <a:endParaRPr lang="en-US" altLang="zh-CN" sz="2400" dirty="0" smtClean="0"/>
          </a:p>
          <a:p>
            <a:pPr>
              <a:buSzPct val="50000"/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  one of the earliest records of a complex marine ecosystem </a:t>
            </a:r>
            <a:endParaRPr lang="en-US" altLang="zh-CN" sz="2400" dirty="0" smtClean="0"/>
          </a:p>
          <a:p>
            <a:pPr>
              <a:buSzPct val="50000"/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  a unique window of understanding the structure of early </a:t>
            </a:r>
            <a:endParaRPr lang="en-US" altLang="zh-CN" sz="2400" dirty="0" smtClean="0"/>
          </a:p>
          <a:p>
            <a:pPr>
              <a:buSzPct val="50000"/>
            </a:pPr>
            <a:r>
              <a:rPr lang="en-US" altLang="zh-CN" sz="2400" dirty="0" smtClean="0"/>
              <a:t>   </a:t>
            </a:r>
            <a:r>
              <a:rPr lang="en-US" altLang="zh-CN" sz="2400" dirty="0" smtClean="0">
                <a:solidFill>
                  <a:srgbClr val="FF0000"/>
                </a:solidFill>
              </a:rPr>
              <a:t> Cambrian communities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12700" y="4890136"/>
            <a:ext cx="2208213" cy="196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1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8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5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0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4"/>
          <p:cNvSpPr txBox="1">
            <a:spLocks noChangeArrowheads="1"/>
          </p:cNvSpPr>
          <p:nvPr/>
        </p:nvSpPr>
        <p:spPr bwMode="auto">
          <a:xfrm>
            <a:off x="0" y="0"/>
            <a:ext cx="3857620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Natural Heritage 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sp>
        <p:nvSpPr>
          <p:cNvPr id="3" name="Rectangle 2"/>
          <p:cNvSpPr txBox="1">
            <a:spLocks noRot="1" noChangeArrowheads="1"/>
          </p:cNvSpPr>
          <p:nvPr/>
        </p:nvSpPr>
        <p:spPr>
          <a:xfrm>
            <a:off x="357158" y="1071546"/>
            <a:ext cx="8429684" cy="571504"/>
          </a:xfrm>
          <a:prstGeom prst="rect">
            <a:avLst/>
          </a:prstGeom>
        </p:spPr>
        <p:txBody>
          <a:bodyPr/>
          <a:lstStyle/>
          <a:p>
            <a:pPr lvl="0" algn="ctr" defTabSz="9715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Xinjiang </a:t>
            </a:r>
            <a:r>
              <a:rPr lang="en-US" altLang="zh-CN" sz="2400" b="1" dirty="0" err="1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Tianshan</a:t>
            </a:r>
            <a:endParaRPr lang="en-US" altLang="zh-CN" sz="2400" b="1" dirty="0" smtClean="0">
              <a:solidFill>
                <a:schemeClr val="accent6">
                  <a:lumMod val="5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14348" y="1714488"/>
            <a:ext cx="4643470" cy="3989387"/>
          </a:xfrm>
          <a:prstGeom prst="rect">
            <a:avLst/>
          </a:prstGeom>
        </p:spPr>
        <p:txBody>
          <a:bodyPr/>
          <a:lstStyle/>
          <a:p>
            <a:pPr marL="363855" lvl="0" indent="-363855" defTabSz="97155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a mountain range that presents glaciers, snowcapped peaks, alpine meadows, lakes and canyons. </a:t>
            </a:r>
            <a:endParaRPr lang="en-US" altLang="zh-CN" sz="2400" dirty="0" smtClean="0"/>
          </a:p>
          <a:p>
            <a:pPr marL="363855" lvl="0" indent="-363855" defTabSz="97155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in stark contrast with the vast adjacent desert landscapes</a:t>
            </a:r>
            <a:endParaRPr lang="en-US" altLang="zh-CN" sz="2400" dirty="0" smtClean="0"/>
          </a:p>
          <a:p>
            <a:pPr marL="363855" lvl="0" indent="-363855" defTabSz="97155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The mountain area under snow line is abundant in animals and plant resources</a:t>
            </a:r>
            <a:endParaRPr lang="en-US" altLang="zh-CN" sz="2400" dirty="0" smtClean="0"/>
          </a:p>
          <a:p>
            <a:pPr marL="363855" lvl="0" indent="-363855" defTabSz="97155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 err="1" smtClean="0"/>
              <a:t>saussurea</a:t>
            </a:r>
            <a:r>
              <a:rPr lang="en-US" altLang="zh-CN" sz="2400" dirty="0" smtClean="0"/>
              <a:t> involucrate 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天山雪莲</a:t>
            </a:r>
            <a:r>
              <a:rPr lang="en-US" altLang="zh-CN" sz="2000" dirty="0" smtClean="0"/>
              <a:t>). </a:t>
            </a:r>
            <a:endParaRPr lang="en-US" altLang="zh-CN" sz="2400" dirty="0" smtClean="0"/>
          </a:p>
          <a:p>
            <a:pPr marL="363855" lvl="0" indent="-363855" defTabSz="97155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Heavenly Lake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图片 5" descr="13963836_201229243132_2.jpg"/>
          <p:cNvPicPr>
            <a:picLocks noChangeAspect="1"/>
          </p:cNvPicPr>
          <p:nvPr/>
        </p:nvPicPr>
        <p:blipFill>
          <a:blip r:embed="rId1"/>
          <a:srcRect b="7500"/>
          <a:stretch>
            <a:fillRect/>
          </a:stretch>
        </p:blipFill>
        <p:spPr>
          <a:xfrm>
            <a:off x="5286380" y="1928802"/>
            <a:ext cx="3643338" cy="4143404"/>
          </a:xfrm>
          <a:prstGeom prst="rect">
            <a:avLst/>
          </a:prstGeom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4890136"/>
            <a:ext cx="2208213" cy="196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804025" y="6280786"/>
            <a:ext cx="2133600" cy="363854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fld id="{1F273719-64EF-4178-AB06-BEABDBFD1422}" type="slidenum">
              <a:rPr lang="zh-CN" altLang="en-US"/>
            </a:fld>
            <a:endParaRPr lang="zh-CN" altLang="en-US"/>
          </a:p>
        </p:txBody>
      </p:sp>
      <p:grpSp>
        <p:nvGrpSpPr>
          <p:cNvPr id="2" name="组合 4"/>
          <p:cNvGrpSpPr/>
          <p:nvPr/>
        </p:nvGrpSpPr>
        <p:grpSpPr bwMode="auto">
          <a:xfrm>
            <a:off x="1248597" y="1500174"/>
            <a:ext cx="1523804" cy="4816992"/>
            <a:chOff x="1188358" y="1120406"/>
            <a:chExt cx="1271894" cy="4012901"/>
          </a:xfrm>
        </p:grpSpPr>
        <p:sp>
          <p:nvSpPr>
            <p:cNvPr id="6" name="矩形 5"/>
            <p:cNvSpPr/>
            <p:nvPr/>
          </p:nvSpPr>
          <p:spPr>
            <a:xfrm>
              <a:off x="1188358" y="3938302"/>
              <a:ext cx="1271894" cy="1793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8463" name="Picture 2"/>
            <p:cNvPicPr>
              <a:picLocks noChangeAspect="1" noChangeArrowheads="1"/>
            </p:cNvPicPr>
            <p:nvPr/>
          </p:nvPicPr>
          <p:blipFill>
            <a:blip r:embed="rId1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l="21202" r="19699"/>
            <a:stretch>
              <a:fillRect/>
            </a:stretch>
          </p:blipFill>
          <p:spPr bwMode="auto">
            <a:xfrm>
              <a:off x="1219454" y="1120406"/>
              <a:ext cx="1192562" cy="2737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 bwMode="auto">
            <a:xfrm>
              <a:off x="1389731" y="2379438"/>
              <a:ext cx="869359" cy="155378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65" name="TextBox 8"/>
            <p:cNvSpPr txBox="1">
              <a:spLocks noChangeArrowheads="1"/>
            </p:cNvSpPr>
            <p:nvPr/>
          </p:nvSpPr>
          <p:spPr bwMode="auto">
            <a:xfrm>
              <a:off x="1196144" y="4225651"/>
              <a:ext cx="1215875" cy="90765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400" b="1" dirty="0" smtClean="0">
                  <a:solidFill>
                    <a:schemeClr val="bg1">
                      <a:lumMod val="50000"/>
                    </a:schemeClr>
                  </a:solidFill>
                  <a:latin typeface="+mj-lt"/>
                  <a:ea typeface="冬青黑体简体中文 W6"/>
                  <a:cs typeface="冬青黑体简体中文 W6"/>
                </a:rPr>
                <a:t>Cultural &amp; Natural Heritage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3" name="组合 9"/>
          <p:cNvGrpSpPr/>
          <p:nvPr/>
        </p:nvGrpSpPr>
        <p:grpSpPr bwMode="auto">
          <a:xfrm>
            <a:off x="2786050" y="1500174"/>
            <a:ext cx="1785950" cy="4484776"/>
            <a:chOff x="2447320" y="1119204"/>
            <a:chExt cx="1490703" cy="3737405"/>
          </a:xfrm>
        </p:grpSpPr>
        <p:sp>
          <p:nvSpPr>
            <p:cNvPr id="11" name="矩形 10"/>
            <p:cNvSpPr/>
            <p:nvPr/>
          </p:nvSpPr>
          <p:spPr>
            <a:xfrm>
              <a:off x="2586319" y="3938051"/>
              <a:ext cx="1271894" cy="179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 bwMode="auto">
            <a:xfrm>
              <a:off x="2585584" y="1119204"/>
              <a:ext cx="1273364" cy="2738524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 bwMode="auto">
            <a:xfrm>
              <a:off x="2787692" y="2379437"/>
              <a:ext cx="869359" cy="155431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61" name="TextBox 13"/>
            <p:cNvSpPr txBox="1">
              <a:spLocks noChangeArrowheads="1"/>
            </p:cNvSpPr>
            <p:nvPr/>
          </p:nvSpPr>
          <p:spPr bwMode="auto">
            <a:xfrm>
              <a:off x="2447320" y="4225652"/>
              <a:ext cx="1490703" cy="63095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878205">
                <a:lnSpc>
                  <a:spcPct val="90000"/>
                </a:lnSpc>
              </a:pPr>
              <a:r>
                <a:rPr lang="en-US" altLang="zh-CN" sz="2400" b="1" dirty="0" smtClean="0">
                  <a:solidFill>
                    <a:schemeClr val="bg1">
                      <a:lumMod val="50000"/>
                    </a:schemeClr>
                  </a:solidFill>
                  <a:ea typeface="冬青黑体简体中文 W6"/>
                  <a:cs typeface="冬青黑体简体中文 W6"/>
                </a:rPr>
                <a:t>Natural</a:t>
              </a:r>
              <a:r>
                <a:rPr lang="en-US" altLang="zh-CN" sz="2400" b="1" dirty="0" smtClean="0">
                  <a:solidFill>
                    <a:schemeClr val="bg1">
                      <a:lumMod val="50000"/>
                    </a:schemeClr>
                  </a:solidFill>
                  <a:latin typeface="+mj-lt"/>
                  <a:ea typeface="冬青黑体简体中文 W6"/>
                  <a:cs typeface="冬青黑体简体中文 W6"/>
                </a:rPr>
                <a:t> Heritage</a:t>
              </a:r>
              <a:endParaRPr lang="en-US" altLang="zh-CN" sz="2400" b="1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4" name="组合 14"/>
          <p:cNvGrpSpPr/>
          <p:nvPr/>
        </p:nvGrpSpPr>
        <p:grpSpPr bwMode="auto">
          <a:xfrm>
            <a:off x="6215073" y="1500174"/>
            <a:ext cx="1803571" cy="4233407"/>
            <a:chOff x="5251841" y="1120594"/>
            <a:chExt cx="1505410" cy="3526546"/>
          </a:xfrm>
        </p:grpSpPr>
        <p:sp>
          <p:nvSpPr>
            <p:cNvPr id="16" name="矩形 15"/>
            <p:cNvSpPr/>
            <p:nvPr/>
          </p:nvSpPr>
          <p:spPr>
            <a:xfrm>
              <a:off x="5322624" y="3938341"/>
              <a:ext cx="1271894" cy="1793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7" name="Picture 7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 bwMode="auto">
            <a:xfrm>
              <a:off x="5321888" y="1120594"/>
              <a:ext cx="1273365" cy="2737453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5523996" y="2379439"/>
              <a:ext cx="869358" cy="155370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57" name="TextBox 18"/>
            <p:cNvSpPr txBox="1">
              <a:spLocks noChangeArrowheads="1"/>
            </p:cNvSpPr>
            <p:nvPr/>
          </p:nvSpPr>
          <p:spPr bwMode="auto">
            <a:xfrm>
              <a:off x="5251841" y="4225651"/>
              <a:ext cx="1505410" cy="4214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GB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P</a:t>
              </a: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reservation</a:t>
              </a:r>
              <a:endParaRPr lang="zh-CN" altLang="en-US" sz="24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sp>
        <p:nvSpPr>
          <p:cNvPr id="18440" name="TextBox 24"/>
          <p:cNvSpPr txBox="1">
            <a:spLocks noChangeArrowheads="1"/>
          </p:cNvSpPr>
          <p:nvPr/>
        </p:nvSpPr>
        <p:spPr bwMode="auto">
          <a:xfrm>
            <a:off x="-142908" y="0"/>
            <a:ext cx="5500694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World Heritage in China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grpSp>
        <p:nvGrpSpPr>
          <p:cNvPr id="5" name="组合 29"/>
          <p:cNvGrpSpPr/>
          <p:nvPr/>
        </p:nvGrpSpPr>
        <p:grpSpPr bwMode="auto">
          <a:xfrm>
            <a:off x="4602623" y="1500174"/>
            <a:ext cx="1612451" cy="4816868"/>
            <a:chOff x="3936217" y="1120406"/>
            <a:chExt cx="1345885" cy="4012798"/>
          </a:xfrm>
        </p:grpSpPr>
        <p:sp>
          <p:nvSpPr>
            <p:cNvPr id="31" name="矩形 30"/>
            <p:cNvSpPr/>
            <p:nvPr/>
          </p:nvSpPr>
          <p:spPr>
            <a:xfrm>
              <a:off x="3953796" y="3938302"/>
              <a:ext cx="1273482" cy="1793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3970285" y="1120406"/>
              <a:ext cx="1256818" cy="2737597"/>
            </a:xfrm>
            <a:prstGeom prst="rect">
              <a:avLst/>
            </a:prstGeom>
            <a:noFill/>
          </p:spPr>
        </p:pic>
        <p:sp>
          <p:nvSpPr>
            <p:cNvPr id="33" name="TextBox 32"/>
            <p:cNvSpPr txBox="1"/>
            <p:nvPr/>
          </p:nvSpPr>
          <p:spPr bwMode="auto">
            <a:xfrm>
              <a:off x="4155845" y="2379439"/>
              <a:ext cx="869358" cy="155378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46" name="TextBox 33"/>
            <p:cNvSpPr txBox="1">
              <a:spLocks noChangeArrowheads="1"/>
            </p:cNvSpPr>
            <p:nvPr/>
          </p:nvSpPr>
          <p:spPr bwMode="auto">
            <a:xfrm>
              <a:off x="3936217" y="4225548"/>
              <a:ext cx="1345885" cy="90765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878205">
                <a:lnSpc>
                  <a:spcPct val="90000"/>
                </a:lnSpc>
              </a:pPr>
              <a:r>
                <a:rPr lang="en-US" altLang="zh-CN" sz="2400" b="1" dirty="0" smtClean="0">
                  <a:solidFill>
                    <a:schemeClr val="accent2">
                      <a:lumMod val="75000"/>
                    </a:schemeClr>
                  </a:solidFill>
                  <a:ea typeface="冬青黑体简体中文 W6"/>
                  <a:cs typeface="冬青黑体简体中文 W6"/>
                </a:rPr>
                <a:t>Cultural Heritage</a:t>
              </a:r>
              <a:endParaRPr lang="en-US" altLang="zh-CN" sz="2400" b="1" dirty="0" smtClean="0">
                <a:solidFill>
                  <a:schemeClr val="accent2">
                    <a:lumMod val="75000"/>
                  </a:schemeClr>
                </a:solidFill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endParaRPr lang="en-US" altLang="zh-CN" sz="2400" b="1" dirty="0">
                <a:solidFill>
                  <a:srgbClr val="7F7F7F"/>
                </a:solidFill>
                <a:ea typeface="冬青黑体简体中文 W6"/>
                <a:cs typeface="冬青黑体简体中文 W6"/>
              </a:endParaRPr>
            </a:p>
          </p:txBody>
        </p:sp>
      </p:grp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2700" y="4890136"/>
            <a:ext cx="2208213" cy="196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978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428596" y="92867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sz="2600" b="1" dirty="0">
                <a:solidFill>
                  <a:schemeClr val="accent6">
                    <a:lumMod val="50000"/>
                  </a:schemeClr>
                </a:solidFill>
              </a:rPr>
              <a:t>Famous Grottos</a:t>
            </a:r>
            <a:endParaRPr lang="en-US" altLang="zh-CN" sz="2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3897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1403367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dirty="0" smtClean="0"/>
              <a:t>With the wide spread of Buddhism in China in the second century, grotto arts were introduced to China from India, and developed rapidly between the second and fourth centuries. </a:t>
            </a:r>
            <a:endParaRPr lang="en-US" altLang="zh-CN" sz="2400" dirty="0" smtClean="0"/>
          </a:p>
          <a:p>
            <a:r>
              <a:rPr lang="en-US" altLang="zh-CN" sz="2400" dirty="0" smtClean="0"/>
              <a:t>Grottos were carved in cliff faces in various places, particularly in northern China. </a:t>
            </a:r>
            <a:endParaRPr lang="en-US" altLang="zh-CN" sz="2400" dirty="0" smtClean="0"/>
          </a:p>
          <a:p>
            <a:r>
              <a:rPr lang="en-US" altLang="zh-CN" sz="2400" dirty="0" smtClean="0"/>
              <a:t>The </a:t>
            </a:r>
            <a:r>
              <a:rPr lang="en-US" altLang="zh-CN" sz="2400" dirty="0" err="1" smtClean="0"/>
              <a:t>Mogao</a:t>
            </a:r>
            <a:r>
              <a:rPr lang="en-US" altLang="zh-CN" sz="2400" dirty="0" smtClean="0"/>
              <a:t> Caves in Gansu province, the </a:t>
            </a:r>
            <a:r>
              <a:rPr lang="en-US" altLang="zh-CN" sz="2400" dirty="0" err="1" smtClean="0"/>
              <a:t>Longmen</a:t>
            </a:r>
            <a:r>
              <a:rPr lang="en-US" altLang="zh-CN" sz="2400" dirty="0" smtClean="0"/>
              <a:t> Grottos in Henan province, and the </a:t>
            </a:r>
            <a:r>
              <a:rPr lang="en-US" altLang="zh-CN" sz="2400" dirty="0" err="1" smtClean="0"/>
              <a:t>Yungang</a:t>
            </a:r>
            <a:r>
              <a:rPr lang="en-US" altLang="zh-CN" sz="2400" dirty="0" smtClean="0"/>
              <a:t> Grottos in Shanxi province are called the three most important grottos in China.</a:t>
            </a:r>
            <a:endParaRPr lang="en-US" altLang="zh-CN" sz="2400" b="0" dirty="0"/>
          </a:p>
        </p:txBody>
      </p:sp>
      <p:sp>
        <p:nvSpPr>
          <p:cNvPr id="4" name="TextBox 24"/>
          <p:cNvSpPr txBox="1">
            <a:spLocks noChangeArrowheads="1"/>
          </p:cNvSpPr>
          <p:nvPr/>
        </p:nvSpPr>
        <p:spPr bwMode="auto">
          <a:xfrm>
            <a:off x="0" y="0"/>
            <a:ext cx="3857620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Cultural Heritage 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pic>
        <p:nvPicPr>
          <p:cNvPr id="5" name="Picture 8" descr="W02009010648672818727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4" y="4714861"/>
            <a:ext cx="2928926" cy="214313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F:\中国文化概况\检了\190_s_1218376092475_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3" t="15054" r="30337" b="14767"/>
          <a:stretch>
            <a:fillRect/>
          </a:stretch>
        </p:blipFill>
        <p:spPr bwMode="auto">
          <a:xfrm>
            <a:off x="2928926" y="4572008"/>
            <a:ext cx="2928958" cy="20717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F:\中国文化概况\检了\2006226225532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8" y="4643446"/>
            <a:ext cx="3205158" cy="207170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38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38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38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38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38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38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38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38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8978" grpId="0"/>
      <p:bldP spid="63897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199A1A6-EF60-4BD5-8CF6-6D5B9433BF84}" type="slidenum">
              <a:rPr lang="zh-CN" altLang="en-US"/>
            </a:fld>
            <a:endParaRPr lang="zh-CN" altLang="en-US"/>
          </a:p>
        </p:txBody>
      </p: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12700" y="4890136"/>
            <a:ext cx="2208213" cy="196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4" descr="C:\Documents and Settings\Administrator\桌面\素材\miaoyu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92950" y="0"/>
            <a:ext cx="2044700" cy="2308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组合 37"/>
          <p:cNvGrpSpPr/>
          <p:nvPr/>
        </p:nvGrpSpPr>
        <p:grpSpPr bwMode="auto">
          <a:xfrm>
            <a:off x="0" y="697214"/>
            <a:ext cx="9144000" cy="445770"/>
            <a:chOff x="0" y="133158"/>
            <a:chExt cx="9144000" cy="420086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5" name="直接连接符 14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142875" y="137496"/>
            <a:ext cx="1729961" cy="5727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zh-CN" altLang="en-US" sz="3000" b="1" dirty="0" smtClean="0">
                <a:solidFill>
                  <a:srgbClr val="772C03"/>
                </a:solidFill>
                <a:latin typeface="经典繁毛楷" pitchFamily="49" charset="-122"/>
                <a:ea typeface="经典繁毛楷" pitchFamily="49" charset="-122"/>
              </a:rPr>
              <a:t>学习目标</a:t>
            </a:r>
            <a:endParaRPr lang="zh-CN" altLang="en-US" sz="3000" b="1" dirty="0">
              <a:solidFill>
                <a:srgbClr val="772C03"/>
              </a:solidFill>
              <a:latin typeface="经典繁毛楷" pitchFamily="49" charset="-122"/>
              <a:ea typeface="经典繁毛楷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28728" y="2500306"/>
            <a:ext cx="678661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SzPct val="75000"/>
              <a:buFont typeface="Wingdings" panose="05000000000000000000" pitchFamily="2" charset="2"/>
              <a:buChar char="l"/>
            </a:pPr>
            <a:r>
              <a:rPr lang="zh-CN" altLang="en-US" sz="3200" dirty="0" smtClean="0">
                <a:solidFill>
                  <a:schemeClr val="accent6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了解世界遗产名录中的中国遗产</a:t>
            </a:r>
            <a:endParaRPr lang="en-US" altLang="zh-CN" sz="3200" dirty="0" smtClean="0">
              <a:solidFill>
                <a:schemeClr val="accent6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Aft>
                <a:spcPts val="1200"/>
              </a:spcAft>
              <a:buSzPct val="75000"/>
              <a:buFont typeface="Wingdings" panose="05000000000000000000" pitchFamily="2" charset="2"/>
              <a:buChar char="l"/>
            </a:pPr>
            <a:r>
              <a:rPr lang="zh-CN" altLang="en-US" sz="3200" dirty="0" smtClean="0">
                <a:solidFill>
                  <a:schemeClr val="accent6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掌握中国自然文化遗产概况</a:t>
            </a:r>
            <a:endParaRPr lang="en-US" altLang="zh-CN" sz="3200" dirty="0" smtClean="0">
              <a:solidFill>
                <a:schemeClr val="accent6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Aft>
                <a:spcPts val="1200"/>
              </a:spcAft>
              <a:buSzPct val="75000"/>
              <a:buFont typeface="Wingdings" panose="05000000000000000000" pitchFamily="2" charset="2"/>
              <a:buChar char="l"/>
            </a:pPr>
            <a:r>
              <a:rPr lang="zh-CN" altLang="en-US" sz="3200" dirty="0" smtClean="0">
                <a:solidFill>
                  <a:schemeClr val="accent6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增强保护中国自然文化遗产的意识</a:t>
            </a:r>
            <a:endParaRPr lang="en-US" altLang="zh-CN" sz="3200" dirty="0">
              <a:solidFill>
                <a:schemeClr val="accent6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4" name="Rectangle 4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357158" y="857232"/>
            <a:ext cx="8229600" cy="571504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b="1" dirty="0" err="1">
                <a:solidFill>
                  <a:schemeClr val="accent6">
                    <a:lumMod val="75000"/>
                  </a:schemeClr>
                </a:solidFill>
              </a:rPr>
              <a:t>Mogao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</a:rPr>
              <a:t> Caves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40005" name="Rectangle 5"/>
          <p:cNvSpPr>
            <a:spLocks noGrp="1" noChangeArrowheads="1"/>
          </p:cNvSpPr>
          <p:nvPr>
            <p:ph sz="half" idx="4294967295"/>
          </p:nvPr>
        </p:nvSpPr>
        <p:spPr>
          <a:xfrm>
            <a:off x="571472" y="1357322"/>
            <a:ext cx="5357850" cy="5357826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dirty="0" smtClean="0"/>
              <a:t>the greatest and most consummate gallery of Buddhist art in the world.</a:t>
            </a:r>
            <a:endParaRPr lang="en-US" altLang="zh-CN" sz="2400" dirty="0" smtClean="0"/>
          </a:p>
          <a:p>
            <a:r>
              <a:rPr lang="en-US" altLang="zh-CN" sz="2400" dirty="0" smtClean="0"/>
              <a:t>commonly called the Thousand-Buddha Caves (</a:t>
            </a:r>
            <a:r>
              <a:rPr lang="en-US" altLang="zh-CN" sz="2400" dirty="0" err="1" smtClean="0"/>
              <a:t>Qianfodong</a:t>
            </a:r>
            <a:r>
              <a:rPr lang="en-US" altLang="zh-CN" sz="2400" dirty="0" smtClean="0"/>
              <a:t>)</a:t>
            </a:r>
            <a:endParaRPr lang="en-US" altLang="zh-CN" sz="2400" dirty="0" smtClean="0"/>
          </a:p>
          <a:p>
            <a:r>
              <a:rPr lang="en-US" altLang="zh-CN" sz="2400" dirty="0" smtClean="0"/>
              <a:t>initiated in 366; formed a large scale by the Yuan dynasty</a:t>
            </a:r>
            <a:endParaRPr lang="en-US" altLang="zh-CN" sz="2400" dirty="0" smtClean="0"/>
          </a:p>
          <a:p>
            <a:r>
              <a:rPr lang="en-US" altLang="zh-CN" sz="2400" dirty="0" smtClean="0"/>
              <a:t>492 caves, 45,000 square </a:t>
            </a:r>
            <a:r>
              <a:rPr lang="en-US" altLang="zh-CN" sz="2400" dirty="0" err="1" smtClean="0"/>
              <a:t>metres</a:t>
            </a:r>
            <a:r>
              <a:rPr lang="en-US" altLang="zh-CN" sz="2400" dirty="0" smtClean="0"/>
              <a:t> of murals and over 2,400 </a:t>
            </a:r>
            <a:r>
              <a:rPr lang="en-US" altLang="zh-CN" sz="2400" dirty="0" err="1" smtClean="0"/>
              <a:t>coloured</a:t>
            </a:r>
            <a:r>
              <a:rPr lang="en-US" altLang="zh-CN" sz="2400" dirty="0" smtClean="0"/>
              <a:t> sculptures (by now)</a:t>
            </a:r>
            <a:endParaRPr lang="en-US" altLang="zh-CN" sz="2400" dirty="0" smtClean="0"/>
          </a:p>
          <a:p>
            <a:r>
              <a:rPr lang="en-US" altLang="zh-CN" sz="2400" dirty="0" smtClean="0"/>
              <a:t>not only reveal the excellent mastery of art and rich imagination, but provide precious historical information for the study of ancient China.</a:t>
            </a:r>
            <a:endParaRPr lang="en-US" altLang="zh-CN" sz="2400" dirty="0" smtClean="0"/>
          </a:p>
        </p:txBody>
      </p:sp>
      <p:sp>
        <p:nvSpPr>
          <p:cNvPr id="5" name="TextBox 24"/>
          <p:cNvSpPr txBox="1">
            <a:spLocks noChangeArrowheads="1"/>
          </p:cNvSpPr>
          <p:nvPr/>
        </p:nvSpPr>
        <p:spPr bwMode="auto">
          <a:xfrm>
            <a:off x="0" y="0"/>
            <a:ext cx="3857620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Cultural Heritage 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pic>
        <p:nvPicPr>
          <p:cNvPr id="6" name="Picture 5" descr="12172175460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227" y="1928802"/>
            <a:ext cx="3043491" cy="42052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4890135"/>
            <a:ext cx="1522730" cy="1967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40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40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400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400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400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400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400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400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400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400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400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6400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0004" grpId="0"/>
      <p:bldP spid="64000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1071538" y="1000108"/>
            <a:ext cx="7210425" cy="7064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sz="2700" b="1" dirty="0" err="1">
                <a:solidFill>
                  <a:schemeClr val="accent6">
                    <a:lumMod val="75000"/>
                  </a:schemeClr>
                </a:solidFill>
              </a:rPr>
              <a:t>Longmen</a:t>
            </a:r>
            <a:r>
              <a:rPr lang="en-US" altLang="zh-CN" sz="2700" b="1" dirty="0">
                <a:solidFill>
                  <a:schemeClr val="accent6">
                    <a:lumMod val="75000"/>
                  </a:schemeClr>
                </a:solidFill>
              </a:rPr>
              <a:t> Grottos</a:t>
            </a:r>
            <a:br>
              <a:rPr lang="en-US" altLang="zh-CN" sz="2400" b="0" i="1" dirty="0">
                <a:solidFill>
                  <a:srgbClr val="DA1804"/>
                </a:solidFill>
              </a:rPr>
            </a:br>
            <a:endParaRPr lang="en-US" altLang="zh-CN" sz="2400" b="0" i="1" dirty="0">
              <a:solidFill>
                <a:srgbClr val="DA1804"/>
              </a:solidFill>
            </a:endParaRPr>
          </a:p>
        </p:txBody>
      </p:sp>
      <p:sp>
        <p:nvSpPr>
          <p:cNvPr id="64409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386158" y="1571612"/>
            <a:ext cx="5614998" cy="4400568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dirty="0" smtClean="0"/>
              <a:t>initially sculptured and chiseled ( </a:t>
            </a:r>
            <a:r>
              <a:rPr lang="zh-CN" altLang="en-US" sz="2400" dirty="0" smtClean="0"/>
              <a:t>凿</a:t>
            </a:r>
            <a:r>
              <a:rPr lang="en-US" altLang="zh-CN" sz="2400" dirty="0" smtClean="0"/>
              <a:t>) around 493</a:t>
            </a:r>
            <a:endParaRPr lang="en-US" altLang="zh-CN" sz="2400" dirty="0" smtClean="0"/>
          </a:p>
          <a:p>
            <a:r>
              <a:rPr lang="en-US" altLang="zh-CN" sz="2400" dirty="0" smtClean="0"/>
              <a:t>an outdoor art museum of stone carvings and represents the sculptural level of that time </a:t>
            </a:r>
            <a:endParaRPr lang="en-US" altLang="zh-CN" sz="2400" dirty="0" smtClean="0"/>
          </a:p>
          <a:p>
            <a:r>
              <a:rPr lang="en-US" altLang="zh-CN" sz="2400" dirty="0" smtClean="0"/>
              <a:t>more than 2,300 caves and niches, over 100,000 statues (by now)</a:t>
            </a:r>
            <a:endParaRPr lang="en-US" altLang="zh-CN" sz="2400" dirty="0" smtClean="0"/>
          </a:p>
          <a:p>
            <a:r>
              <a:rPr lang="en-US" altLang="zh-CN" sz="2400" dirty="0" smtClean="0"/>
              <a:t>the biggest statue:17.14 </a:t>
            </a:r>
            <a:r>
              <a:rPr lang="en-US" altLang="zh-CN" sz="2400" dirty="0" err="1" smtClean="0"/>
              <a:t>metres</a:t>
            </a:r>
            <a:r>
              <a:rPr lang="en-US" altLang="zh-CN" sz="2400" dirty="0" smtClean="0"/>
              <a:t> high 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dirty="0" smtClean="0"/>
              <a:t>      the smallest statue: </a:t>
            </a:r>
            <a:r>
              <a:rPr lang="en-US" altLang="zh-CN" sz="2400" dirty="0" err="1" smtClean="0"/>
              <a:t>centimetres</a:t>
            </a:r>
            <a:r>
              <a:rPr lang="en-US" altLang="zh-CN" sz="2400" dirty="0" smtClean="0"/>
              <a:t> high. </a:t>
            </a:r>
            <a:endParaRPr lang="en-US" altLang="zh-CN" sz="2400" dirty="0" smtClean="0"/>
          </a:p>
          <a:p>
            <a:r>
              <a:rPr lang="en-US" altLang="zh-CN" sz="2400" dirty="0" smtClean="0"/>
              <a:t>The </a:t>
            </a:r>
            <a:r>
              <a:rPr lang="en-US" altLang="zh-CN" sz="2400" dirty="0" err="1" smtClean="0"/>
              <a:t>Guyang</a:t>
            </a:r>
            <a:r>
              <a:rPr lang="en-US" altLang="zh-CN" sz="2400" dirty="0" smtClean="0"/>
              <a:t> Cave (</a:t>
            </a:r>
            <a:r>
              <a:rPr lang="zh-CN" altLang="en-US" sz="2400" dirty="0" smtClean="0"/>
              <a:t>古阳洞</a:t>
            </a:r>
            <a:r>
              <a:rPr lang="en-US" altLang="zh-CN" sz="2400" dirty="0" smtClean="0"/>
              <a:t>) and the </a:t>
            </a:r>
            <a:r>
              <a:rPr lang="en-US" altLang="zh-CN" sz="2400" dirty="0" err="1" smtClean="0"/>
              <a:t>Binyang</a:t>
            </a:r>
            <a:r>
              <a:rPr lang="en-US" altLang="zh-CN" sz="2400" dirty="0" smtClean="0"/>
              <a:t> Cave (</a:t>
            </a:r>
            <a:r>
              <a:rPr lang="zh-CN" altLang="en-US" sz="2400" dirty="0" smtClean="0"/>
              <a:t>宾阳洞</a:t>
            </a:r>
            <a:r>
              <a:rPr lang="en-US" altLang="zh-CN" sz="2400" dirty="0" smtClean="0"/>
              <a:t>) contain the most representative statues.</a:t>
            </a:r>
            <a:endParaRPr lang="en-US" altLang="zh-CN" sz="2400" dirty="0" smtClean="0"/>
          </a:p>
        </p:txBody>
      </p:sp>
      <p:sp>
        <p:nvSpPr>
          <p:cNvPr id="4" name="TextBox 24"/>
          <p:cNvSpPr txBox="1">
            <a:spLocks noChangeArrowheads="1"/>
          </p:cNvSpPr>
          <p:nvPr/>
        </p:nvSpPr>
        <p:spPr bwMode="auto">
          <a:xfrm>
            <a:off x="0" y="0"/>
            <a:ext cx="3857620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Cultural Heritage 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pic>
        <p:nvPicPr>
          <p:cNvPr id="5" name="图片 4" descr="373197preview4.jpg"/>
          <p:cNvPicPr>
            <a:picLocks noChangeAspect="1"/>
          </p:cNvPicPr>
          <p:nvPr/>
        </p:nvPicPr>
        <p:blipFill>
          <a:blip r:embed="rId1"/>
          <a:srcRect l="23437"/>
          <a:stretch>
            <a:fillRect/>
          </a:stretch>
        </p:blipFill>
        <p:spPr>
          <a:xfrm>
            <a:off x="352910" y="2071678"/>
            <a:ext cx="3076082" cy="3714776"/>
          </a:xfrm>
          <a:prstGeom prst="rect">
            <a:avLst/>
          </a:prstGeom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4890136"/>
            <a:ext cx="2208213" cy="196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4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4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4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4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4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4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4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4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098" grpId="0"/>
      <p:bldP spid="644099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0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428596" y="100010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b="1" dirty="0" err="1">
                <a:solidFill>
                  <a:schemeClr val="accent6">
                    <a:lumMod val="75000"/>
                  </a:schemeClr>
                </a:solidFill>
              </a:rPr>
              <a:t>Yungang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</a:rPr>
              <a:t> Grottos</a:t>
            </a:r>
            <a:br>
              <a:rPr lang="en-US" altLang="zh-CN" sz="2400" b="1" i="1" dirty="0">
                <a:solidFill>
                  <a:schemeClr val="accent6">
                    <a:lumMod val="75000"/>
                  </a:schemeClr>
                </a:solidFill>
              </a:rPr>
            </a:br>
            <a:endParaRPr lang="en-US" altLang="zh-CN" sz="24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4717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922655" y="1571625"/>
            <a:ext cx="4864100" cy="5222875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 smtClean="0"/>
              <a:t>situated at the foot of the </a:t>
            </a:r>
            <a:r>
              <a:rPr lang="en-US" altLang="zh-CN" sz="2400" dirty="0" err="1" smtClean="0"/>
              <a:t>Wuzhou</a:t>
            </a:r>
            <a:r>
              <a:rPr lang="en-US" altLang="zh-CN" sz="2400" dirty="0" smtClean="0"/>
              <a:t> Mountain near Datong city, Shanxi province</a:t>
            </a:r>
            <a:endParaRPr lang="en-US" altLang="zh-CN" sz="2400" dirty="0" smtClean="0"/>
          </a:p>
          <a:p>
            <a:pPr>
              <a:spcBef>
                <a:spcPts val="0"/>
              </a:spcBef>
            </a:pPr>
            <a:r>
              <a:rPr lang="en-US" altLang="zh-CN" sz="2400" dirty="0" smtClean="0"/>
              <a:t>chiseled out of cliff-sides in a honeycomb pattern, stretching as long as one </a:t>
            </a:r>
            <a:r>
              <a:rPr lang="en-US" altLang="zh-CN" sz="2400" dirty="0" err="1" smtClean="0"/>
              <a:t>kilometre</a:t>
            </a:r>
            <a:r>
              <a:rPr lang="en-US" altLang="zh-CN" sz="2400" dirty="0" smtClean="0"/>
              <a:t> from east to west</a:t>
            </a:r>
            <a:endParaRPr lang="en-US" altLang="zh-CN" sz="2400" dirty="0" smtClean="0"/>
          </a:p>
          <a:p>
            <a:pPr>
              <a:spcBef>
                <a:spcPts val="0"/>
              </a:spcBef>
            </a:pPr>
            <a:r>
              <a:rPr lang="en-US" altLang="zh-CN" sz="2400" dirty="0" smtClean="0"/>
              <a:t>53 extant caves, 110 niches ,more than 51,000 statues</a:t>
            </a:r>
            <a:endParaRPr lang="en-US" altLang="zh-CN" sz="2400" dirty="0" smtClean="0"/>
          </a:p>
          <a:p>
            <a:pPr>
              <a:spcBef>
                <a:spcPts val="0"/>
              </a:spcBef>
            </a:pPr>
            <a:r>
              <a:rPr lang="en-US" altLang="zh-CN" sz="2400" dirty="0" smtClean="0"/>
              <a:t>The sculptural works at </a:t>
            </a:r>
            <a:r>
              <a:rPr lang="en-US" altLang="zh-CN" sz="2400" dirty="0" err="1" smtClean="0"/>
              <a:t>Yungang</a:t>
            </a:r>
            <a:r>
              <a:rPr lang="en-US" altLang="zh-CN" sz="2400" dirty="0" smtClean="0"/>
              <a:t> are noted for their fleshy, vigorous features and rich variety. </a:t>
            </a:r>
            <a:endParaRPr lang="en-US" altLang="zh-CN" sz="2400" dirty="0" smtClean="0"/>
          </a:p>
          <a:p>
            <a:pPr>
              <a:spcBef>
                <a:spcPts val="0"/>
              </a:spcBef>
            </a:pPr>
            <a:r>
              <a:rPr lang="en-US" altLang="zh-CN" sz="2400" dirty="0" smtClean="0"/>
              <a:t>The statues of all kinds are vivid and lifelike.</a:t>
            </a:r>
            <a:endParaRPr lang="en-US" altLang="zh-CN" sz="2400" b="0" dirty="0"/>
          </a:p>
        </p:txBody>
      </p:sp>
      <p:sp>
        <p:nvSpPr>
          <p:cNvPr id="4" name="TextBox 24"/>
          <p:cNvSpPr txBox="1">
            <a:spLocks noChangeArrowheads="1"/>
          </p:cNvSpPr>
          <p:nvPr/>
        </p:nvSpPr>
        <p:spPr bwMode="auto">
          <a:xfrm>
            <a:off x="0" y="0"/>
            <a:ext cx="3857620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Cultural Heritage 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pic>
        <p:nvPicPr>
          <p:cNvPr id="5" name="图片 4" descr="W1PDsshK33nbFtth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3570" y="1928802"/>
            <a:ext cx="3357554" cy="40005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4890135"/>
            <a:ext cx="1637665" cy="1967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4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4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4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4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4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4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4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4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171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66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571472" y="92867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b="0" dirty="0"/>
              <a:t> </a:t>
            </a:r>
            <a:r>
              <a:rPr lang="en-US" altLang="zh-CN" sz="2600" b="1" dirty="0">
                <a:solidFill>
                  <a:schemeClr val="accent6">
                    <a:lumMod val="50000"/>
                  </a:schemeClr>
                </a:solidFill>
              </a:rPr>
              <a:t>Famous Ancient Cities</a:t>
            </a:r>
            <a:endParaRPr lang="en-US" altLang="zh-CN" sz="2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902970" y="1785620"/>
            <a:ext cx="490855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2400" dirty="0" smtClean="0"/>
              <a:t>a large </a:t>
            </a:r>
            <a:r>
              <a:rPr lang="en-US" altLang="zh-CN" sz="2400" dirty="0" err="1" smtClean="0"/>
              <a:t>Naxi</a:t>
            </a:r>
            <a:r>
              <a:rPr lang="en-US" altLang="zh-CN" sz="2400" dirty="0" smtClean="0"/>
              <a:t> ( </a:t>
            </a:r>
            <a:r>
              <a:rPr lang="zh-CN" altLang="en-US" sz="2400" dirty="0" smtClean="0"/>
              <a:t>纳西</a:t>
            </a:r>
            <a:r>
              <a:rPr lang="en-US" altLang="zh-CN" sz="2400" dirty="0" smtClean="0"/>
              <a:t>) settlement first</a:t>
            </a:r>
            <a:r>
              <a:rPr lang="en-US" altLang="zh-CN" sz="2400" b="0" dirty="0" smtClean="0">
                <a:solidFill>
                  <a:srgbClr val="DA1804"/>
                </a:solidFill>
              </a:rPr>
              <a:t> </a:t>
            </a:r>
            <a:r>
              <a:rPr lang="en-US" altLang="zh-CN" sz="2400" dirty="0" smtClean="0"/>
              <a:t>built during the Southern Song dynasty in Yunnan province</a:t>
            </a:r>
            <a:endParaRPr lang="en-US" altLang="zh-CN" sz="2400" dirty="0" smtClean="0"/>
          </a:p>
          <a:p>
            <a:r>
              <a:rPr lang="en-US" altLang="zh-CN" sz="2400" dirty="0" smtClean="0"/>
              <a:t>has a rich reserve of land, forest, minerals and tourist resources. </a:t>
            </a:r>
            <a:endParaRPr lang="en-US" altLang="zh-CN" sz="2400" dirty="0" smtClean="0"/>
          </a:p>
          <a:p>
            <a:pPr lvl="1">
              <a:buSzPct val="50000"/>
              <a:buFont typeface="Wingdings" panose="05000000000000000000" pitchFamily="2" charset="2"/>
              <a:buChar char="Ø"/>
            </a:pPr>
            <a:r>
              <a:rPr lang="en-US" altLang="zh-CN" sz="2200" dirty="0" smtClean="0"/>
              <a:t>The </a:t>
            </a:r>
            <a:r>
              <a:rPr lang="en-US" altLang="zh-CN" sz="2200" dirty="0" err="1" smtClean="0"/>
              <a:t>Yulong</a:t>
            </a:r>
            <a:r>
              <a:rPr lang="en-US" altLang="zh-CN" sz="2200" dirty="0" smtClean="0"/>
              <a:t> Snow Mountain</a:t>
            </a:r>
            <a:endParaRPr lang="en-US" altLang="zh-CN" sz="2200" dirty="0" smtClean="0"/>
          </a:p>
          <a:p>
            <a:pPr lvl="1">
              <a:buSzPct val="50000"/>
              <a:buFont typeface="Wingdings" panose="05000000000000000000" pitchFamily="2" charset="2"/>
              <a:buChar char="Ø"/>
            </a:pPr>
            <a:r>
              <a:rPr lang="en-US" altLang="zh-CN" sz="2200" dirty="0" smtClean="0"/>
              <a:t>numerous streams and brooks</a:t>
            </a:r>
            <a:endParaRPr lang="en-US" altLang="zh-CN" sz="2200" dirty="0" smtClean="0"/>
          </a:p>
          <a:p>
            <a:pPr lvl="1">
              <a:buSzPct val="50000"/>
              <a:buFont typeface="Wingdings" panose="05000000000000000000" pitchFamily="2" charset="2"/>
              <a:buChar char="Ø"/>
            </a:pPr>
            <a:r>
              <a:rPr lang="en-US" altLang="zh-CN" sz="2200" dirty="0" smtClean="0"/>
              <a:t>a unique culture and a long history</a:t>
            </a:r>
            <a:endParaRPr lang="en-US" altLang="zh-CN" sz="2200" dirty="0" smtClean="0"/>
          </a:p>
          <a:p>
            <a:r>
              <a:rPr lang="en-US" altLang="zh-CN" sz="2400" dirty="0" smtClean="0"/>
              <a:t>As a famous historic and cultural city, </a:t>
            </a:r>
            <a:r>
              <a:rPr lang="en-US" altLang="zh-CN" sz="2400" dirty="0" err="1" smtClean="0"/>
              <a:t>Lijiang</a:t>
            </a:r>
            <a:r>
              <a:rPr lang="en-US" altLang="zh-CN" sz="2400" dirty="0" smtClean="0"/>
              <a:t> attracts numerous tourists every year.</a:t>
            </a:r>
            <a:endParaRPr lang="en-US" altLang="zh-CN" sz="2400" b="0" dirty="0"/>
          </a:p>
        </p:txBody>
      </p:sp>
      <p:sp>
        <p:nvSpPr>
          <p:cNvPr id="4" name="TextBox 24"/>
          <p:cNvSpPr txBox="1">
            <a:spLocks noChangeArrowheads="1"/>
          </p:cNvSpPr>
          <p:nvPr/>
        </p:nvSpPr>
        <p:spPr bwMode="auto">
          <a:xfrm>
            <a:off x="0" y="0"/>
            <a:ext cx="3857620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Cultural Heritage 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90687" y="1357298"/>
            <a:ext cx="26100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Old Town of </a:t>
            </a:r>
            <a:r>
              <a:rPr lang="en-US" altLang="zh-CN" sz="2400" b="1" dirty="0" err="1" smtClean="0">
                <a:solidFill>
                  <a:schemeClr val="accent6">
                    <a:lumMod val="75000"/>
                  </a:schemeClr>
                </a:solidFill>
              </a:rPr>
              <a:t>Lijiang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图片 5" descr="u=3645032659,2699162999&amp;fm=21&amp;gp=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5505" y="1714500"/>
            <a:ext cx="3198495" cy="43256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4890136"/>
            <a:ext cx="2208213" cy="196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500"/>
                                        <p:tgtEl>
                                          <p:spTgt spid="65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1" dur="500"/>
                                        <p:tgtEl>
                                          <p:spTgt spid="65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4" dur="500"/>
                                        <p:tgtEl>
                                          <p:spTgt spid="65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7" dur="500"/>
                                        <p:tgtEl>
                                          <p:spTgt spid="65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0" dur="500"/>
                                        <p:tgtEl>
                                          <p:spTgt spid="65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5" dur="500"/>
                                        <p:tgtEl>
                                          <p:spTgt spid="65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1266" grpId="0"/>
      <p:bldP spid="651267" grpId="0" build="p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66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928926" y="1000108"/>
            <a:ext cx="3571900" cy="571504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b="0" dirty="0"/>
              <a:t> 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Famous Ancient Cities</a:t>
            </a:r>
            <a:endParaRPr lang="en-US" altLang="zh-CN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000496" y="2000240"/>
            <a:ext cx="4800576" cy="4525963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dirty="0" smtClean="0"/>
              <a:t>located in central Shanxi province</a:t>
            </a:r>
            <a:endParaRPr lang="en-US" altLang="zh-CN" sz="2400" dirty="0" smtClean="0"/>
          </a:p>
          <a:p>
            <a:r>
              <a:rPr lang="en-US" altLang="zh-CN" sz="2400" dirty="0" smtClean="0"/>
              <a:t>first built during the West Zhou dynasty and expanded during the Ming dynasty</a:t>
            </a:r>
            <a:endParaRPr lang="en-US" altLang="zh-CN" sz="2400" dirty="0" smtClean="0"/>
          </a:p>
          <a:p>
            <a:r>
              <a:rPr lang="en-US" altLang="zh-CN" sz="2400" dirty="0" smtClean="0"/>
              <a:t>a typical sample of ancient cities in the central part of the country</a:t>
            </a:r>
            <a:endParaRPr lang="en-US" altLang="zh-CN" sz="2400" dirty="0" smtClean="0"/>
          </a:p>
          <a:p>
            <a:r>
              <a:rPr lang="en-US" altLang="zh-CN" sz="2400" dirty="0" smtClean="0"/>
              <a:t>has been well preserved and can be regarded as the mirror of the cities in the Ming and Qing dynasties</a:t>
            </a:r>
            <a:endParaRPr lang="en-US" altLang="zh-CN" sz="2400" dirty="0" smtClean="0"/>
          </a:p>
        </p:txBody>
      </p:sp>
      <p:sp>
        <p:nvSpPr>
          <p:cNvPr id="4" name="TextBox 24"/>
          <p:cNvSpPr txBox="1">
            <a:spLocks noChangeArrowheads="1"/>
          </p:cNvSpPr>
          <p:nvPr/>
        </p:nvSpPr>
        <p:spPr bwMode="auto">
          <a:xfrm>
            <a:off x="0" y="0"/>
            <a:ext cx="3857620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Cultural Heritage 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43240" y="1500174"/>
            <a:ext cx="3134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Ancient City of </a:t>
            </a:r>
            <a:r>
              <a:rPr lang="en-US" altLang="zh-CN" sz="2400" b="1" dirty="0" err="1" smtClean="0">
                <a:solidFill>
                  <a:schemeClr val="accent6">
                    <a:lumMod val="75000"/>
                  </a:schemeClr>
                </a:solidFill>
              </a:rPr>
              <a:t>Pingyao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图片 5" descr="01300000203107121585258824887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96614">
            <a:off x="355854" y="2351258"/>
            <a:ext cx="3320752" cy="34290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4890136"/>
            <a:ext cx="2208213" cy="196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5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5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5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5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5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5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5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5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5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5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1266" grpId="0"/>
      <p:bldP spid="651267" grpId="0" uiExpand="1" build="p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66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571472" y="100010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b="0" dirty="0"/>
              <a:t> </a:t>
            </a:r>
            <a:r>
              <a:rPr lang="en-US" altLang="zh-CN" sz="2600" b="1" dirty="0">
                <a:solidFill>
                  <a:schemeClr val="accent6">
                    <a:lumMod val="50000"/>
                  </a:schemeClr>
                </a:solidFill>
              </a:rPr>
              <a:t>Famous Ancient Cities</a:t>
            </a:r>
            <a:endParaRPr lang="en-US" altLang="zh-CN" sz="2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28596" y="1928802"/>
            <a:ext cx="5572164" cy="4525963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dirty="0" smtClean="0"/>
              <a:t>Located in </a:t>
            </a:r>
            <a:r>
              <a:rPr lang="en-US" altLang="zh-CN" sz="2400" dirty="0" err="1" smtClean="0"/>
              <a:t>Yixian</a:t>
            </a:r>
            <a:r>
              <a:rPr lang="en-US" altLang="zh-CN" sz="2400" dirty="0" smtClean="0"/>
              <a:t> county, Anhui province</a:t>
            </a:r>
            <a:endParaRPr lang="en-US" altLang="zh-CN" sz="2400" dirty="0" smtClean="0"/>
          </a:p>
          <a:p>
            <a:r>
              <a:rPr lang="en-US" altLang="zh-CN" sz="2400" dirty="0" smtClean="0"/>
              <a:t>reputed as “living ancient residential museums” </a:t>
            </a:r>
            <a:endParaRPr lang="en-US" altLang="zh-CN" sz="2400" dirty="0" smtClean="0"/>
          </a:p>
          <a:p>
            <a:r>
              <a:rPr lang="en-US" altLang="zh-CN" sz="2400" b="1" dirty="0" err="1" smtClean="0">
                <a:solidFill>
                  <a:srgbClr val="C48D1E"/>
                </a:solidFill>
              </a:rPr>
              <a:t>Xidi</a:t>
            </a:r>
            <a:r>
              <a:rPr lang="en-US" altLang="zh-CN" sz="2400" b="1" dirty="0" smtClean="0">
                <a:solidFill>
                  <a:srgbClr val="C48D1E"/>
                </a:solidFill>
              </a:rPr>
              <a:t> Village</a:t>
            </a:r>
            <a:endParaRPr lang="en-US" altLang="zh-CN" sz="2400" b="1" dirty="0" smtClean="0">
              <a:solidFill>
                <a:srgbClr val="C48D1E"/>
              </a:solidFill>
            </a:endParaRPr>
          </a:p>
          <a:p>
            <a:pPr lvl="1">
              <a:buSzPct val="50000"/>
              <a:buFont typeface="Wingdings" panose="05000000000000000000" pitchFamily="2" charset="2"/>
              <a:buChar char="Ø"/>
            </a:pPr>
            <a:r>
              <a:rPr lang="en-US" altLang="zh-CN" sz="2200" dirty="0" smtClean="0"/>
              <a:t>built during the Northern Song dynasty</a:t>
            </a:r>
            <a:endParaRPr lang="en-US" altLang="zh-CN" sz="2200" dirty="0" smtClean="0"/>
          </a:p>
          <a:p>
            <a:pPr lvl="1">
              <a:buSzPct val="50000"/>
              <a:buFont typeface="Wingdings" panose="05000000000000000000" pitchFamily="2" charset="2"/>
              <a:buChar char="Ø"/>
            </a:pPr>
            <a:r>
              <a:rPr lang="en-US" altLang="zh-CN" sz="2200" dirty="0" smtClean="0"/>
              <a:t>one of the most representative scenic spots of ancient </a:t>
            </a:r>
            <a:r>
              <a:rPr lang="en-US" altLang="zh-CN" sz="2200" dirty="0" err="1" smtClean="0"/>
              <a:t>Hui</a:t>
            </a:r>
            <a:r>
              <a:rPr lang="en-US" altLang="zh-CN" sz="2200" dirty="0" smtClean="0"/>
              <a:t> architecture</a:t>
            </a:r>
            <a:endParaRPr lang="en-US" altLang="zh-CN" sz="2200" dirty="0" smtClean="0"/>
          </a:p>
          <a:p>
            <a:pPr lvl="1">
              <a:buSzPct val="50000"/>
              <a:buFont typeface="Wingdings" panose="05000000000000000000" pitchFamily="2" charset="2"/>
              <a:buChar char="Ø"/>
            </a:pPr>
            <a:r>
              <a:rPr lang="en-US" altLang="zh-CN" sz="2200" dirty="0" smtClean="0"/>
              <a:t>originally a compact community of the families with the surname </a:t>
            </a:r>
            <a:r>
              <a:rPr lang="en-US" altLang="zh-CN" sz="2200" dirty="0" err="1" smtClean="0"/>
              <a:t>Hu</a:t>
            </a:r>
            <a:endParaRPr lang="en-US" altLang="zh-CN" sz="2200" dirty="0" smtClean="0"/>
          </a:p>
          <a:p>
            <a:pPr lvl="1">
              <a:buSzPct val="50000"/>
              <a:buFont typeface="Wingdings" panose="05000000000000000000" pitchFamily="2" charset="2"/>
              <a:buChar char="Ø"/>
            </a:pPr>
            <a:r>
              <a:rPr lang="en-US" altLang="zh-CN" sz="2200" dirty="0" smtClean="0"/>
              <a:t>now has 124 old residential houses and three ancestral temples of the Ming and Qing dynasties</a:t>
            </a:r>
            <a:endParaRPr lang="en-US" altLang="zh-CN" sz="2200" dirty="0" smtClean="0"/>
          </a:p>
        </p:txBody>
      </p:sp>
      <p:sp>
        <p:nvSpPr>
          <p:cNvPr id="4" name="TextBox 24"/>
          <p:cNvSpPr txBox="1">
            <a:spLocks noChangeArrowheads="1"/>
          </p:cNvSpPr>
          <p:nvPr/>
        </p:nvSpPr>
        <p:spPr bwMode="auto">
          <a:xfrm>
            <a:off x="0" y="0"/>
            <a:ext cx="3857620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Cultural Heritage 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43240" y="1428736"/>
            <a:ext cx="4096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 smtClean="0">
                <a:solidFill>
                  <a:schemeClr val="accent6">
                    <a:lumMod val="75000"/>
                  </a:schemeClr>
                </a:solidFill>
              </a:rPr>
              <a:t>Xidi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 and </a:t>
            </a:r>
            <a:r>
              <a:rPr lang="en-US" altLang="zh-CN" sz="2400" b="1" dirty="0" err="1" smtClean="0">
                <a:solidFill>
                  <a:schemeClr val="accent6">
                    <a:lumMod val="75000"/>
                  </a:schemeClr>
                </a:solidFill>
              </a:rPr>
              <a:t>Hongcun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zh-CN" altLang="en-US" sz="2200" b="1" dirty="0" smtClean="0">
                <a:solidFill>
                  <a:schemeClr val="accent6">
                    <a:lumMod val="75000"/>
                  </a:schemeClr>
                </a:solidFill>
              </a:rPr>
              <a:t>西递与宏村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图片 5" descr="04dfb94856924f59b4052325c5f80333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143636" y="2143116"/>
            <a:ext cx="2619377" cy="3929066"/>
          </a:xfrm>
          <a:prstGeom prst="rect">
            <a:avLst/>
          </a:prstGeom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4890136"/>
            <a:ext cx="2208213" cy="196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5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5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5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5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5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5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5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5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5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5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65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65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5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65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65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65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1266" grpId="0"/>
      <p:bldP spid="651267" grpId="0" build="p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66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571472" y="100010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b="0" dirty="0"/>
              <a:t> </a:t>
            </a:r>
            <a:r>
              <a:rPr lang="en-US" altLang="zh-CN" sz="2600" b="1" dirty="0">
                <a:solidFill>
                  <a:schemeClr val="accent6">
                    <a:lumMod val="50000"/>
                  </a:schemeClr>
                </a:solidFill>
              </a:rPr>
              <a:t>Famous Ancient Cities</a:t>
            </a:r>
            <a:endParaRPr lang="en-US" altLang="zh-CN" sz="2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500430" y="2000240"/>
            <a:ext cx="5443518" cy="4525963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b="1" dirty="0" err="1" smtClean="0">
                <a:solidFill>
                  <a:srgbClr val="C48D1E"/>
                </a:solidFill>
              </a:rPr>
              <a:t>Hongcun</a:t>
            </a:r>
            <a:r>
              <a:rPr lang="en-US" altLang="zh-CN" sz="2400" b="1" dirty="0" smtClean="0">
                <a:solidFill>
                  <a:srgbClr val="C48D1E"/>
                </a:solidFill>
              </a:rPr>
              <a:t> Village</a:t>
            </a:r>
            <a:endParaRPr lang="en-US" altLang="zh-CN" sz="2400" b="1" dirty="0" smtClean="0">
              <a:solidFill>
                <a:srgbClr val="C48D1E"/>
              </a:solidFill>
            </a:endParaRPr>
          </a:p>
          <a:p>
            <a:pPr lvl="1">
              <a:buSzPct val="50000"/>
              <a:buFont typeface="Wingdings" panose="05000000000000000000" pitchFamily="2" charset="2"/>
              <a:buChar char="Ø"/>
            </a:pPr>
            <a:r>
              <a:rPr lang="en-US" altLang="zh-CN" sz="2200" dirty="0" smtClean="0"/>
              <a:t>about 15 </a:t>
            </a:r>
            <a:r>
              <a:rPr lang="en-US" altLang="zh-CN" sz="2200" dirty="0" err="1" smtClean="0"/>
              <a:t>kilometres</a:t>
            </a:r>
            <a:r>
              <a:rPr lang="en-US" altLang="zh-CN" sz="2200" dirty="0" smtClean="0"/>
              <a:t> away from </a:t>
            </a:r>
            <a:r>
              <a:rPr lang="en-US" altLang="zh-CN" sz="2200" dirty="0" err="1" smtClean="0"/>
              <a:t>Xidi</a:t>
            </a:r>
            <a:r>
              <a:rPr lang="en-US" altLang="zh-CN" sz="2200" dirty="0" smtClean="0"/>
              <a:t> </a:t>
            </a:r>
            <a:endParaRPr lang="en-US" altLang="zh-CN" sz="2200" dirty="0" smtClean="0"/>
          </a:p>
          <a:p>
            <a:pPr lvl="1">
              <a:buSzPct val="50000"/>
              <a:buFont typeface="Wingdings" panose="05000000000000000000" pitchFamily="2" charset="2"/>
              <a:buChar char="Ø"/>
            </a:pPr>
            <a:r>
              <a:rPr lang="en-US" altLang="zh-CN" sz="2200" dirty="0" smtClean="0"/>
              <a:t>built in the Southern Song dynasty</a:t>
            </a:r>
            <a:endParaRPr lang="en-US" altLang="zh-CN" sz="2200" dirty="0" smtClean="0"/>
          </a:p>
          <a:p>
            <a:pPr lvl="1">
              <a:buSzPct val="50000"/>
              <a:buFont typeface="Wingdings" panose="05000000000000000000" pitchFamily="2" charset="2"/>
              <a:buChar char="Ø"/>
            </a:pPr>
            <a:r>
              <a:rPr lang="en-US" altLang="zh-CN" sz="2200" dirty="0" smtClean="0"/>
              <a:t>distinguishes itself by its water system and narrow streets</a:t>
            </a:r>
            <a:endParaRPr lang="en-US" altLang="zh-CN" sz="2200" dirty="0" smtClean="0"/>
          </a:p>
          <a:p>
            <a:pPr lvl="1">
              <a:buSzPct val="50000"/>
              <a:buFont typeface="Wingdings" panose="05000000000000000000" pitchFamily="2" charset="2"/>
              <a:buChar char="Ø"/>
            </a:pPr>
            <a:r>
              <a:rPr lang="en-US" altLang="zh-CN" sz="2200" dirty="0" smtClean="0"/>
              <a:t>was arranged in the shape of a buffalo with an artificial water system on the basis of bionics ( </a:t>
            </a:r>
            <a:r>
              <a:rPr lang="zh-CN" altLang="en-US" sz="2200" dirty="0" smtClean="0"/>
              <a:t>仿生学</a:t>
            </a:r>
            <a:r>
              <a:rPr lang="en-US" altLang="zh-CN" sz="2200" dirty="0" smtClean="0"/>
              <a:t>). </a:t>
            </a:r>
            <a:endParaRPr lang="en-US" altLang="zh-CN" sz="2200" dirty="0" smtClean="0"/>
          </a:p>
          <a:p>
            <a:r>
              <a:rPr lang="en-US" altLang="zh-CN" sz="2400" dirty="0" err="1" smtClean="0"/>
              <a:t>Xidi</a:t>
            </a:r>
            <a:r>
              <a:rPr lang="en-US" altLang="zh-CN" sz="2400" dirty="0" smtClean="0"/>
              <a:t> and </a:t>
            </a:r>
            <a:r>
              <a:rPr lang="en-US" altLang="zh-CN" sz="2400" dirty="0" err="1" smtClean="0"/>
              <a:t>Hongcun</a:t>
            </a:r>
            <a:r>
              <a:rPr lang="en-US" altLang="zh-CN" sz="2400" dirty="0" smtClean="0"/>
              <a:t> are typical representatives of the culture of feudal society in the later stage of China—the carrier of Huizhou culture. </a:t>
            </a:r>
            <a:endParaRPr lang="en-US" altLang="zh-CN" sz="2400" b="0" dirty="0"/>
          </a:p>
        </p:txBody>
      </p:sp>
      <p:sp>
        <p:nvSpPr>
          <p:cNvPr id="4" name="TextBox 24"/>
          <p:cNvSpPr txBox="1">
            <a:spLocks noChangeArrowheads="1"/>
          </p:cNvSpPr>
          <p:nvPr/>
        </p:nvSpPr>
        <p:spPr bwMode="auto">
          <a:xfrm>
            <a:off x="0" y="0"/>
            <a:ext cx="3857620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Cultural Heritage 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43240" y="1428736"/>
            <a:ext cx="4096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 smtClean="0">
                <a:solidFill>
                  <a:schemeClr val="accent6">
                    <a:lumMod val="75000"/>
                  </a:schemeClr>
                </a:solidFill>
              </a:rPr>
              <a:t>Xidi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 and </a:t>
            </a:r>
            <a:r>
              <a:rPr lang="en-US" altLang="zh-CN" sz="2400" b="1" dirty="0" err="1" smtClean="0">
                <a:solidFill>
                  <a:schemeClr val="accent6">
                    <a:lumMod val="75000"/>
                  </a:schemeClr>
                </a:solidFill>
              </a:rPr>
              <a:t>Hongcun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zh-CN" altLang="en-US" sz="2200" b="1" dirty="0" smtClean="0">
                <a:solidFill>
                  <a:schemeClr val="accent6">
                    <a:lumMod val="75000"/>
                  </a:schemeClr>
                </a:solidFill>
              </a:rPr>
              <a:t>西递与宏村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图片 5" descr="2707401_191837435000_2.jpg"/>
          <p:cNvPicPr>
            <a:picLocks noChangeAspect="1"/>
          </p:cNvPicPr>
          <p:nvPr/>
        </p:nvPicPr>
        <p:blipFill>
          <a:blip r:embed="rId1"/>
          <a:srcRect b="3125"/>
          <a:stretch>
            <a:fillRect/>
          </a:stretch>
        </p:blipFill>
        <p:spPr>
          <a:xfrm>
            <a:off x="214282" y="2000240"/>
            <a:ext cx="3214710" cy="3998786"/>
          </a:xfrm>
          <a:prstGeom prst="rect">
            <a:avLst/>
          </a:prstGeom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4890136"/>
            <a:ext cx="2208213" cy="196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5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5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5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5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5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5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5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5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5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5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5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5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65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65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1266" grpId="0"/>
      <p:bldP spid="651267" grpId="0" build="p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66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571472" y="85723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b="0" dirty="0"/>
              <a:t> </a:t>
            </a:r>
            <a:r>
              <a:rPr lang="en-US" altLang="zh-CN" sz="2600" b="1" dirty="0">
                <a:solidFill>
                  <a:schemeClr val="accent6">
                    <a:lumMod val="50000"/>
                  </a:schemeClr>
                </a:solidFill>
              </a:rPr>
              <a:t>Famous Ancient Cities</a:t>
            </a:r>
            <a:endParaRPr lang="en-US" altLang="zh-CN" sz="2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12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71472" y="1500174"/>
            <a:ext cx="6215106" cy="4525963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dirty="0" smtClean="0"/>
              <a:t>located at Anyang, Henan province</a:t>
            </a:r>
            <a:endParaRPr lang="en-US" altLang="zh-CN" sz="2400" dirty="0" smtClean="0"/>
          </a:p>
          <a:p>
            <a:r>
              <a:rPr lang="en-US" altLang="zh-CN" sz="2400" dirty="0" smtClean="0"/>
              <a:t>the site of the ancient capital city of the late Shang dynasty. </a:t>
            </a:r>
            <a:endParaRPr lang="en-US" altLang="zh-CN" sz="2400" dirty="0" smtClean="0"/>
          </a:p>
          <a:p>
            <a:r>
              <a:rPr lang="en-US" altLang="zh-CN" sz="2400" dirty="0" smtClean="0"/>
              <a:t>provided rich and crucial materials for the study of history.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b="1" dirty="0" smtClean="0">
                <a:solidFill>
                  <a:srgbClr val="C48D1E"/>
                </a:solidFill>
              </a:rPr>
              <a:t>Important relics :</a:t>
            </a:r>
            <a:endParaRPr lang="en-US" altLang="zh-CN" sz="2400" b="1" dirty="0" smtClean="0">
              <a:solidFill>
                <a:srgbClr val="C48D1E"/>
              </a:solidFill>
            </a:endParaRPr>
          </a:p>
          <a:p>
            <a:pPr>
              <a:buSzPct val="50000"/>
              <a:buFont typeface="Wingdings" panose="05000000000000000000" pitchFamily="2" charset="2"/>
              <a:buChar char="Ø"/>
            </a:pPr>
            <a:r>
              <a:rPr lang="en-US" altLang="zh-CN" sz="2400" dirty="0" smtClean="0"/>
              <a:t>oracle bone inscriptions (</a:t>
            </a:r>
            <a:r>
              <a:rPr lang="zh-CN" altLang="en-US" sz="2200" dirty="0" smtClean="0"/>
              <a:t>甲骨文</a:t>
            </a:r>
            <a:r>
              <a:rPr lang="en-US" altLang="zh-CN" sz="2400" dirty="0" smtClean="0"/>
              <a:t>)</a:t>
            </a:r>
            <a:endParaRPr lang="en-US" altLang="zh-CN" sz="2400" dirty="0" smtClean="0"/>
          </a:p>
          <a:p>
            <a:pPr>
              <a:buSzPct val="50000"/>
              <a:buFont typeface="Wingdings" panose="05000000000000000000" pitchFamily="2" charset="2"/>
              <a:buChar char="Ø"/>
            </a:pPr>
            <a:r>
              <a:rPr lang="en-US" altLang="zh-CN" sz="2400" dirty="0" err="1" smtClean="0"/>
              <a:t>Simuwu</a:t>
            </a:r>
            <a:r>
              <a:rPr lang="en-US" altLang="zh-CN" sz="2400" dirty="0" smtClean="0"/>
              <a:t> Tripod (</a:t>
            </a:r>
            <a:r>
              <a:rPr lang="zh-CN" altLang="en-US" sz="2200" dirty="0" smtClean="0"/>
              <a:t>司母戊方鼎</a:t>
            </a:r>
            <a:r>
              <a:rPr lang="en-US" altLang="zh-CN" sz="2400" dirty="0" smtClean="0"/>
              <a:t>)</a:t>
            </a:r>
            <a:endParaRPr lang="en-US" altLang="zh-CN" sz="2400" dirty="0" smtClean="0"/>
          </a:p>
          <a:p>
            <a:pPr lvl="1"/>
            <a:r>
              <a:rPr lang="en-US" altLang="zh-CN" sz="2200" dirty="0" smtClean="0"/>
              <a:t>the largest piece of bronze ware relic of that time ever found in the world</a:t>
            </a:r>
            <a:endParaRPr lang="en-US" altLang="zh-CN" sz="2200" dirty="0" smtClean="0"/>
          </a:p>
          <a:p>
            <a:pPr lvl="1"/>
            <a:r>
              <a:rPr lang="en-US" altLang="zh-CN" sz="2200" dirty="0" smtClean="0"/>
              <a:t>shows the high level of craftsmanship and economic and cultural development of the late Shang dynasty.</a:t>
            </a:r>
            <a:endParaRPr lang="en-US" altLang="zh-CN" sz="2200" b="0" dirty="0"/>
          </a:p>
        </p:txBody>
      </p:sp>
      <p:sp>
        <p:nvSpPr>
          <p:cNvPr id="4" name="TextBox 24"/>
          <p:cNvSpPr txBox="1">
            <a:spLocks noChangeArrowheads="1"/>
          </p:cNvSpPr>
          <p:nvPr/>
        </p:nvSpPr>
        <p:spPr bwMode="auto">
          <a:xfrm>
            <a:off x="0" y="0"/>
            <a:ext cx="3857620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Cultural Heritage 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14810" y="1285860"/>
            <a:ext cx="9794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Yin </a:t>
            </a:r>
            <a:r>
              <a:rPr lang="en-US" altLang="zh-CN" sz="2400" b="1" dirty="0" err="1" smtClean="0">
                <a:solidFill>
                  <a:schemeClr val="accent6">
                    <a:lumMod val="75000"/>
                  </a:schemeClr>
                </a:solidFill>
              </a:rPr>
              <a:t>Xu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Picture 8" descr="qtq1-0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340" y="2071678"/>
            <a:ext cx="2980659" cy="39290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4890136"/>
            <a:ext cx="2208213" cy="196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5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5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5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5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5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5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5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5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5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5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65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65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65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65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65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65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65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65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1266" grpId="0"/>
      <p:bldP spid="651267" grpId="0" uiExpand="1" build="p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804025" y="6280786"/>
            <a:ext cx="2133600" cy="363854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fld id="{1F273719-64EF-4178-AB06-BEABDBFD1422}" type="slidenum">
              <a:rPr lang="zh-CN" altLang="en-US"/>
            </a:fld>
            <a:endParaRPr lang="zh-CN" altLang="en-US"/>
          </a:p>
        </p:txBody>
      </p:sp>
      <p:grpSp>
        <p:nvGrpSpPr>
          <p:cNvPr id="2" name="组合 4"/>
          <p:cNvGrpSpPr/>
          <p:nvPr/>
        </p:nvGrpSpPr>
        <p:grpSpPr bwMode="auto">
          <a:xfrm>
            <a:off x="1248597" y="1500174"/>
            <a:ext cx="1523804" cy="4816992"/>
            <a:chOff x="1188358" y="1120406"/>
            <a:chExt cx="1271894" cy="4012901"/>
          </a:xfrm>
        </p:grpSpPr>
        <p:sp>
          <p:nvSpPr>
            <p:cNvPr id="6" name="矩形 5"/>
            <p:cNvSpPr/>
            <p:nvPr/>
          </p:nvSpPr>
          <p:spPr>
            <a:xfrm>
              <a:off x="1188358" y="3938302"/>
              <a:ext cx="1271894" cy="1793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8463" name="Picture 2"/>
            <p:cNvPicPr>
              <a:picLocks noChangeAspect="1" noChangeArrowheads="1"/>
            </p:cNvPicPr>
            <p:nvPr/>
          </p:nvPicPr>
          <p:blipFill>
            <a:blip r:embed="rId1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l="21202" r="19699"/>
            <a:stretch>
              <a:fillRect/>
            </a:stretch>
          </p:blipFill>
          <p:spPr bwMode="auto">
            <a:xfrm>
              <a:off x="1219454" y="1120406"/>
              <a:ext cx="1192562" cy="2737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 bwMode="auto">
            <a:xfrm>
              <a:off x="1389731" y="2379438"/>
              <a:ext cx="869359" cy="155378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65" name="TextBox 8"/>
            <p:cNvSpPr txBox="1">
              <a:spLocks noChangeArrowheads="1"/>
            </p:cNvSpPr>
            <p:nvPr/>
          </p:nvSpPr>
          <p:spPr bwMode="auto">
            <a:xfrm>
              <a:off x="1196144" y="4225651"/>
              <a:ext cx="1215875" cy="90765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400" b="1" dirty="0" smtClean="0">
                  <a:solidFill>
                    <a:schemeClr val="bg1">
                      <a:lumMod val="50000"/>
                    </a:schemeClr>
                  </a:solidFill>
                  <a:latin typeface="+mj-lt"/>
                  <a:ea typeface="冬青黑体简体中文 W6"/>
                  <a:cs typeface="冬青黑体简体中文 W6"/>
                </a:rPr>
                <a:t>Cultural &amp; Natural Heritage</a:t>
              </a:r>
              <a:endParaRPr lang="zh-CN" altLang="en-US" sz="2400" b="1" dirty="0">
                <a:solidFill>
                  <a:schemeClr val="bg1">
                    <a:lumMod val="50000"/>
                  </a:schemeClr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3" name="组合 9"/>
          <p:cNvGrpSpPr/>
          <p:nvPr/>
        </p:nvGrpSpPr>
        <p:grpSpPr bwMode="auto">
          <a:xfrm>
            <a:off x="2786050" y="1500174"/>
            <a:ext cx="1785950" cy="4484776"/>
            <a:chOff x="2447320" y="1119204"/>
            <a:chExt cx="1490703" cy="3737405"/>
          </a:xfrm>
        </p:grpSpPr>
        <p:sp>
          <p:nvSpPr>
            <p:cNvPr id="11" name="矩形 10"/>
            <p:cNvSpPr/>
            <p:nvPr/>
          </p:nvSpPr>
          <p:spPr>
            <a:xfrm>
              <a:off x="2586319" y="3938051"/>
              <a:ext cx="1271894" cy="179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 bwMode="auto">
            <a:xfrm>
              <a:off x="2585584" y="1119204"/>
              <a:ext cx="1273364" cy="2738524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 bwMode="auto">
            <a:xfrm>
              <a:off x="2787692" y="2379437"/>
              <a:ext cx="869359" cy="155431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61" name="TextBox 13"/>
            <p:cNvSpPr txBox="1">
              <a:spLocks noChangeArrowheads="1"/>
            </p:cNvSpPr>
            <p:nvPr/>
          </p:nvSpPr>
          <p:spPr bwMode="auto">
            <a:xfrm>
              <a:off x="2447320" y="4225652"/>
              <a:ext cx="1490703" cy="63095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878205">
                <a:lnSpc>
                  <a:spcPct val="90000"/>
                </a:lnSpc>
              </a:pPr>
              <a:r>
                <a:rPr lang="en-US" altLang="zh-CN" sz="2400" b="1" dirty="0" smtClean="0">
                  <a:solidFill>
                    <a:schemeClr val="bg1">
                      <a:lumMod val="50000"/>
                    </a:schemeClr>
                  </a:solidFill>
                  <a:ea typeface="冬青黑体简体中文 W6"/>
                  <a:cs typeface="冬青黑体简体中文 W6"/>
                </a:rPr>
                <a:t>Natural</a:t>
              </a:r>
              <a:r>
                <a:rPr lang="en-US" altLang="zh-CN" sz="2400" b="1" dirty="0" smtClean="0">
                  <a:solidFill>
                    <a:schemeClr val="bg1">
                      <a:lumMod val="50000"/>
                    </a:schemeClr>
                  </a:solidFill>
                  <a:latin typeface="+mj-lt"/>
                  <a:ea typeface="冬青黑体简体中文 W6"/>
                  <a:cs typeface="冬青黑体简体中文 W6"/>
                </a:rPr>
                <a:t> Heritage</a:t>
              </a:r>
              <a:endParaRPr lang="en-US" altLang="zh-CN" sz="2400" b="1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4" name="组合 14"/>
          <p:cNvGrpSpPr/>
          <p:nvPr/>
        </p:nvGrpSpPr>
        <p:grpSpPr bwMode="auto">
          <a:xfrm>
            <a:off x="6215073" y="1500174"/>
            <a:ext cx="1803571" cy="4233407"/>
            <a:chOff x="5251841" y="1120594"/>
            <a:chExt cx="1505410" cy="3526546"/>
          </a:xfrm>
        </p:grpSpPr>
        <p:sp>
          <p:nvSpPr>
            <p:cNvPr id="16" name="矩形 15"/>
            <p:cNvSpPr/>
            <p:nvPr/>
          </p:nvSpPr>
          <p:spPr>
            <a:xfrm>
              <a:off x="5322624" y="3938341"/>
              <a:ext cx="1271894" cy="1793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7" name="Picture 7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5321888" y="1120594"/>
              <a:ext cx="1273365" cy="2737453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5523996" y="2379439"/>
              <a:ext cx="869358" cy="155370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57" name="TextBox 18"/>
            <p:cNvSpPr txBox="1">
              <a:spLocks noChangeArrowheads="1"/>
            </p:cNvSpPr>
            <p:nvPr/>
          </p:nvSpPr>
          <p:spPr bwMode="auto">
            <a:xfrm>
              <a:off x="5251841" y="4225651"/>
              <a:ext cx="1505410" cy="4214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GB" altLang="zh-CN" sz="2400" b="1" dirty="0" smtClean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冬青黑体简体中文 W6"/>
                  <a:cs typeface="冬青黑体简体中文 W6"/>
                </a:rPr>
                <a:t>P</a:t>
              </a:r>
              <a:r>
                <a:rPr lang="en-US" altLang="zh-CN" sz="2400" b="1" dirty="0" smtClean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冬青黑体简体中文 W6"/>
                  <a:cs typeface="冬青黑体简体中文 W6"/>
                </a:rPr>
                <a:t>reservation</a:t>
              </a:r>
              <a:endParaRPr lang="zh-CN" alt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sp>
        <p:nvSpPr>
          <p:cNvPr id="18440" name="TextBox 24"/>
          <p:cNvSpPr txBox="1">
            <a:spLocks noChangeArrowheads="1"/>
          </p:cNvSpPr>
          <p:nvPr/>
        </p:nvSpPr>
        <p:spPr bwMode="auto">
          <a:xfrm>
            <a:off x="-142908" y="0"/>
            <a:ext cx="5500694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World Heritage in China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grpSp>
        <p:nvGrpSpPr>
          <p:cNvPr id="5" name="组合 29"/>
          <p:cNvGrpSpPr/>
          <p:nvPr/>
        </p:nvGrpSpPr>
        <p:grpSpPr bwMode="auto">
          <a:xfrm>
            <a:off x="4602623" y="1500174"/>
            <a:ext cx="1612451" cy="4816868"/>
            <a:chOff x="3936217" y="1120406"/>
            <a:chExt cx="1345885" cy="4012798"/>
          </a:xfrm>
        </p:grpSpPr>
        <p:sp>
          <p:nvSpPr>
            <p:cNvPr id="31" name="矩形 30"/>
            <p:cNvSpPr/>
            <p:nvPr/>
          </p:nvSpPr>
          <p:spPr>
            <a:xfrm>
              <a:off x="3953796" y="3938302"/>
              <a:ext cx="1273482" cy="1793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 bwMode="auto">
            <a:xfrm>
              <a:off x="3970285" y="1120406"/>
              <a:ext cx="1256818" cy="2737597"/>
            </a:xfrm>
            <a:prstGeom prst="rect">
              <a:avLst/>
            </a:prstGeom>
            <a:noFill/>
          </p:spPr>
        </p:pic>
        <p:sp>
          <p:nvSpPr>
            <p:cNvPr id="33" name="TextBox 32"/>
            <p:cNvSpPr txBox="1"/>
            <p:nvPr/>
          </p:nvSpPr>
          <p:spPr bwMode="auto">
            <a:xfrm>
              <a:off x="4155845" y="2379439"/>
              <a:ext cx="869358" cy="155378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46" name="TextBox 33"/>
            <p:cNvSpPr txBox="1">
              <a:spLocks noChangeArrowheads="1"/>
            </p:cNvSpPr>
            <p:nvPr/>
          </p:nvSpPr>
          <p:spPr bwMode="auto">
            <a:xfrm>
              <a:off x="3936217" y="4225548"/>
              <a:ext cx="1345885" cy="90765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878205">
                <a:lnSpc>
                  <a:spcPct val="90000"/>
                </a:lnSpc>
              </a:pPr>
              <a:r>
                <a:rPr lang="en-US" altLang="zh-CN" sz="2400" b="1" dirty="0" smtClean="0">
                  <a:solidFill>
                    <a:schemeClr val="bg1">
                      <a:lumMod val="50000"/>
                    </a:schemeClr>
                  </a:solidFill>
                  <a:ea typeface="冬青黑体简体中文 W6"/>
                  <a:cs typeface="冬青黑体简体中文 W6"/>
                </a:rPr>
                <a:t>Cultural Heritage</a:t>
              </a:r>
              <a:endParaRPr lang="en-US" altLang="zh-CN" sz="2400" b="1" dirty="0" smtClean="0">
                <a:solidFill>
                  <a:schemeClr val="bg1">
                    <a:lumMod val="50000"/>
                  </a:schemeClr>
                </a:solidFill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endParaRPr lang="en-US" altLang="zh-CN" sz="2400" b="1" dirty="0">
                <a:solidFill>
                  <a:schemeClr val="bg1">
                    <a:lumMod val="50000"/>
                  </a:schemeClr>
                </a:solidFill>
                <a:ea typeface="冬青黑体简体中文 W6"/>
                <a:cs typeface="冬青黑体简体中文 W6"/>
              </a:endParaRPr>
            </a:p>
          </p:txBody>
        </p:sp>
      </p:grp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2700" y="4890136"/>
            <a:ext cx="2208213" cy="196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428596" y="107154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sz="2600" b="1" dirty="0">
                <a:solidFill>
                  <a:schemeClr val="accent6">
                    <a:lumMod val="50000"/>
                  </a:schemeClr>
                </a:solidFill>
              </a:rPr>
              <a:t>The Preservation of World Heritage</a:t>
            </a:r>
            <a:endParaRPr lang="en-US" altLang="zh-CN" sz="2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6457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14348" y="1714488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altLang="zh-CN" sz="2300" dirty="0" smtClean="0"/>
              <a:t>World Heritage Sites List by UNESCO</a:t>
            </a:r>
            <a:endParaRPr lang="en-US" altLang="zh-CN" sz="2300" dirty="0" smtClean="0"/>
          </a:p>
          <a:p>
            <a:pPr lvl="1">
              <a:buSzPct val="50000"/>
              <a:buFont typeface="Wingdings" panose="05000000000000000000" pitchFamily="2" charset="2"/>
              <a:buChar char="Ø"/>
            </a:pPr>
            <a:r>
              <a:rPr lang="en-US" altLang="zh-CN" sz="2200" dirty="0" smtClean="0"/>
              <a:t>financial and technical aid</a:t>
            </a:r>
            <a:endParaRPr lang="en-US" altLang="zh-CN" sz="2200" dirty="0" smtClean="0"/>
          </a:p>
          <a:p>
            <a:pPr lvl="1">
              <a:buSzPct val="50000"/>
              <a:buFont typeface="Wingdings" panose="05000000000000000000" pitchFamily="2" charset="2"/>
              <a:buChar char="Ø"/>
            </a:pPr>
            <a:r>
              <a:rPr lang="en-US" altLang="zh-CN" sz="2200" dirty="0" smtClean="0"/>
              <a:t>better known and protected worldwide </a:t>
            </a:r>
            <a:endParaRPr lang="en-US" altLang="zh-CN" sz="2200" dirty="0" smtClean="0"/>
          </a:p>
          <a:p>
            <a:pPr lvl="1">
              <a:buSzPct val="50000"/>
              <a:buFont typeface="Wingdings" panose="05000000000000000000" pitchFamily="2" charset="2"/>
              <a:buChar char="Ø"/>
            </a:pPr>
            <a:r>
              <a:rPr lang="en-US" altLang="zh-CN" sz="2200" dirty="0" smtClean="0"/>
              <a:t>two major criteria for: the site’s value and the state of its preservation </a:t>
            </a:r>
            <a:endParaRPr lang="en-US" altLang="zh-CN" sz="2200" dirty="0" smtClean="0"/>
          </a:p>
          <a:p>
            <a:pPr lvl="1">
              <a:buSzPct val="50000"/>
              <a:buFont typeface="Wingdings" panose="05000000000000000000" pitchFamily="2" charset="2"/>
              <a:buChar char="Ø"/>
            </a:pPr>
            <a:r>
              <a:rPr lang="en-US" altLang="zh-CN" sz="2200" dirty="0" smtClean="0"/>
              <a:t>a continuous process of conservation</a:t>
            </a:r>
            <a:endParaRPr lang="en-US" altLang="zh-CN" sz="2200" dirty="0" smtClean="0"/>
          </a:p>
          <a:p>
            <a:r>
              <a:rPr lang="en-US" altLang="zh-CN" sz="2400" dirty="0" smtClean="0"/>
              <a:t>The Chinese government has always attached great importance to protecting world cultural and natural heritage sites. </a:t>
            </a:r>
            <a:endParaRPr lang="en-US" altLang="zh-CN" sz="2400" dirty="0" smtClean="0"/>
          </a:p>
          <a:p>
            <a:r>
              <a:rPr lang="en-US" altLang="zh-CN" sz="2400" dirty="0" smtClean="0"/>
              <a:t>Cultural and natural heritage is the identity of a nation and the value of a society. Therefore, we must preserve it for future generations.</a:t>
            </a:r>
            <a:endParaRPr lang="en-US" altLang="zh-CN" sz="2400" b="0" dirty="0"/>
          </a:p>
        </p:txBody>
      </p:sp>
      <p:sp>
        <p:nvSpPr>
          <p:cNvPr id="5" name="TextBox 24"/>
          <p:cNvSpPr txBox="1">
            <a:spLocks noChangeArrowheads="1"/>
          </p:cNvSpPr>
          <p:nvPr/>
        </p:nvSpPr>
        <p:spPr bwMode="auto">
          <a:xfrm>
            <a:off x="71438" y="0"/>
            <a:ext cx="3500430" cy="7571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6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Preservation</a:t>
            </a:r>
            <a:endParaRPr lang="en-US" altLang="zh-CN" sz="36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12700" y="4890136"/>
            <a:ext cx="2208213" cy="196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6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6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6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6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6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6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6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6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6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6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6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6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6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6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66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6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578" grpId="0"/>
      <p:bldP spid="66457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2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804025" y="6280786"/>
            <a:ext cx="2133600" cy="363854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fld id="{6A60C2E7-68BF-4CD8-AF1C-B8DF0BB3074B}" type="slidenum"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3"/>
          <p:cNvGrpSpPr/>
          <p:nvPr/>
        </p:nvGrpSpPr>
        <p:grpSpPr bwMode="auto">
          <a:xfrm rot="16200000">
            <a:off x="3995417" y="-1380844"/>
            <a:ext cx="1540330" cy="7388077"/>
            <a:chOff x="1189378" y="448462"/>
            <a:chExt cx="1283917" cy="5029474"/>
          </a:xfrm>
        </p:grpSpPr>
        <p:sp>
          <p:nvSpPr>
            <p:cNvPr id="6" name="矩形 5"/>
            <p:cNvSpPr/>
            <p:nvPr/>
          </p:nvSpPr>
          <p:spPr>
            <a:xfrm>
              <a:off x="1194700" y="934781"/>
              <a:ext cx="1271894" cy="1793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1"/>
            <a:stretch>
              <a:fillRect/>
            </a:stretch>
          </p:blipFill>
          <p:spPr bwMode="auto">
            <a:xfrm rot="5400000">
              <a:off x="445328" y="1921986"/>
              <a:ext cx="2772013" cy="1283913"/>
            </a:xfrm>
            <a:prstGeom prst="rect">
              <a:avLst/>
            </a:prstGeom>
            <a:noFill/>
          </p:spPr>
        </p:pic>
        <p:sp>
          <p:nvSpPr>
            <p:cNvPr id="2" name="TextBox 1"/>
            <p:cNvSpPr txBox="1"/>
            <p:nvPr/>
          </p:nvSpPr>
          <p:spPr bwMode="auto">
            <a:xfrm rot="5400000">
              <a:off x="1703589" y="125298"/>
              <a:ext cx="446541" cy="109287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17" name="TextBox 2"/>
            <p:cNvSpPr txBox="1">
              <a:spLocks noChangeArrowheads="1"/>
            </p:cNvSpPr>
            <p:nvPr/>
          </p:nvSpPr>
          <p:spPr bwMode="auto">
            <a:xfrm rot="5400000">
              <a:off x="1210717" y="4530904"/>
              <a:ext cx="1472319" cy="4217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Lead-in Activity</a:t>
              </a:r>
              <a:endParaRPr lang="en-US" altLang="zh-CN" sz="2400" b="1" dirty="0" smtClean="0">
                <a:solidFill>
                  <a:schemeClr val="accent2">
                    <a:lumMod val="7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4" name="组合 6"/>
          <p:cNvGrpSpPr/>
          <p:nvPr/>
        </p:nvGrpSpPr>
        <p:grpSpPr bwMode="auto">
          <a:xfrm rot="16200000">
            <a:off x="3967843" y="344916"/>
            <a:ext cx="1555370" cy="7205090"/>
            <a:chOff x="2194273" y="547121"/>
            <a:chExt cx="1296453" cy="4846234"/>
          </a:xfrm>
        </p:grpSpPr>
        <p:sp>
          <p:nvSpPr>
            <p:cNvPr id="13" name="矩形 12"/>
            <p:cNvSpPr/>
            <p:nvPr/>
          </p:nvSpPr>
          <p:spPr>
            <a:xfrm>
              <a:off x="2202835" y="979570"/>
              <a:ext cx="1271893" cy="179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 bwMode="auto">
            <a:xfrm rot="5400000">
              <a:off x="1473072" y="1941020"/>
              <a:ext cx="2738856" cy="1296453"/>
            </a:xfrm>
            <a:prstGeom prst="rect">
              <a:avLst/>
            </a:prstGeom>
            <a:noFill/>
          </p:spPr>
        </p:pic>
        <p:sp>
          <p:nvSpPr>
            <p:cNvPr id="33" name="TextBox 32"/>
            <p:cNvSpPr txBox="1"/>
            <p:nvPr/>
          </p:nvSpPr>
          <p:spPr bwMode="auto">
            <a:xfrm rot="5400000">
              <a:off x="2721993" y="221286"/>
              <a:ext cx="441200" cy="109286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13" name="TextBox 36"/>
            <p:cNvSpPr txBox="1">
              <a:spLocks noChangeArrowheads="1"/>
            </p:cNvSpPr>
            <p:nvPr/>
          </p:nvSpPr>
          <p:spPr bwMode="auto">
            <a:xfrm rot="5400000">
              <a:off x="2075210" y="4271297"/>
              <a:ext cx="1428313" cy="81580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World Heritage</a:t>
              </a:r>
              <a:endParaRPr lang="en-US" altLang="zh-CN" sz="2400" b="1" dirty="0" smtClean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in China</a:t>
              </a:r>
              <a:endParaRPr lang="en-US" altLang="zh-CN" sz="2400" b="1" dirty="0" smtClean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5" name="组合 9"/>
          <p:cNvGrpSpPr/>
          <p:nvPr/>
        </p:nvGrpSpPr>
        <p:grpSpPr bwMode="auto">
          <a:xfrm rot="16200000">
            <a:off x="3913351" y="2047402"/>
            <a:ext cx="1549158" cy="7089897"/>
            <a:chOff x="4880866" y="576587"/>
            <a:chExt cx="1291278" cy="4790453"/>
          </a:xfrm>
        </p:grpSpPr>
        <p:sp>
          <p:nvSpPr>
            <p:cNvPr id="16" name="矩形 15"/>
            <p:cNvSpPr/>
            <p:nvPr/>
          </p:nvSpPr>
          <p:spPr>
            <a:xfrm>
              <a:off x="4900249" y="1011001"/>
              <a:ext cx="1271895" cy="1793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 bwMode="auto">
            <a:xfrm rot="5400000">
              <a:off x="4136557" y="1996655"/>
              <a:ext cx="2751318" cy="12627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5" name="TextBox 34"/>
            <p:cNvSpPr txBox="1"/>
            <p:nvPr/>
          </p:nvSpPr>
          <p:spPr bwMode="auto">
            <a:xfrm rot="5400000">
              <a:off x="5346940" y="251755"/>
              <a:ext cx="443207" cy="109287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 smtClean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09" name="TextBox 40"/>
            <p:cNvSpPr txBox="1">
              <a:spLocks noChangeArrowheads="1"/>
            </p:cNvSpPr>
            <p:nvPr/>
          </p:nvSpPr>
          <p:spPr bwMode="auto">
            <a:xfrm rot="5400000">
              <a:off x="4906623" y="4301584"/>
              <a:ext cx="1315107" cy="815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 </a:t>
              </a: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Discussion &amp; </a:t>
              </a:r>
              <a:endParaRPr lang="en-US" altLang="zh-CN" sz="2400" b="1" dirty="0" smtClean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Presentation</a:t>
              </a:r>
              <a:endParaRPr lang="zh-CN" altLang="en-US" sz="24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sp>
        <p:nvSpPr>
          <p:cNvPr id="16392" name="TextBox 30"/>
          <p:cNvSpPr txBox="1">
            <a:spLocks noChangeArrowheads="1"/>
          </p:cNvSpPr>
          <p:nvPr/>
        </p:nvSpPr>
        <p:spPr bwMode="auto">
          <a:xfrm>
            <a:off x="-32" y="-24"/>
            <a:ext cx="2116285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Overview</a:t>
            </a:r>
            <a:endParaRPr lang="zh-CN" altLang="en-US" sz="3200" dirty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2700" y="4890136"/>
            <a:ext cx="2208213" cy="196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2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804025" y="6280786"/>
            <a:ext cx="2133600" cy="363854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fld id="{6A60C2E7-68BF-4CD8-AF1C-B8DF0BB3074B}" type="slidenum"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3"/>
          <p:cNvGrpSpPr/>
          <p:nvPr/>
        </p:nvGrpSpPr>
        <p:grpSpPr bwMode="auto">
          <a:xfrm rot="16200000">
            <a:off x="3995417" y="-1380844"/>
            <a:ext cx="1540330" cy="7388077"/>
            <a:chOff x="1189378" y="448462"/>
            <a:chExt cx="1283917" cy="5029474"/>
          </a:xfrm>
        </p:grpSpPr>
        <p:sp>
          <p:nvSpPr>
            <p:cNvPr id="6" name="矩形 5"/>
            <p:cNvSpPr/>
            <p:nvPr/>
          </p:nvSpPr>
          <p:spPr>
            <a:xfrm>
              <a:off x="1194700" y="934781"/>
              <a:ext cx="1271894" cy="1793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1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 bwMode="auto">
            <a:xfrm rot="5400000">
              <a:off x="445328" y="1921986"/>
              <a:ext cx="2772013" cy="1283913"/>
            </a:xfrm>
            <a:prstGeom prst="rect">
              <a:avLst/>
            </a:prstGeom>
            <a:noFill/>
          </p:spPr>
        </p:pic>
        <p:sp>
          <p:nvSpPr>
            <p:cNvPr id="2" name="TextBox 1"/>
            <p:cNvSpPr txBox="1"/>
            <p:nvPr/>
          </p:nvSpPr>
          <p:spPr bwMode="auto">
            <a:xfrm rot="5400000">
              <a:off x="1703589" y="125298"/>
              <a:ext cx="446541" cy="109287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17" name="TextBox 2"/>
            <p:cNvSpPr txBox="1">
              <a:spLocks noChangeArrowheads="1"/>
            </p:cNvSpPr>
            <p:nvPr/>
          </p:nvSpPr>
          <p:spPr bwMode="auto">
            <a:xfrm rot="5400000">
              <a:off x="1210717" y="4530904"/>
              <a:ext cx="1472319" cy="4217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Lead-in Activity</a:t>
              </a:r>
              <a:endParaRPr lang="en-US" altLang="zh-CN" sz="2400" b="1" dirty="0" smtClean="0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4" name="组合 6"/>
          <p:cNvGrpSpPr/>
          <p:nvPr/>
        </p:nvGrpSpPr>
        <p:grpSpPr bwMode="auto">
          <a:xfrm rot="16200000">
            <a:off x="3967843" y="344916"/>
            <a:ext cx="1555370" cy="7205090"/>
            <a:chOff x="2194273" y="547121"/>
            <a:chExt cx="1296453" cy="4846234"/>
          </a:xfrm>
        </p:grpSpPr>
        <p:sp>
          <p:nvSpPr>
            <p:cNvPr id="13" name="矩形 12"/>
            <p:cNvSpPr/>
            <p:nvPr/>
          </p:nvSpPr>
          <p:spPr>
            <a:xfrm>
              <a:off x="2202835" y="979570"/>
              <a:ext cx="1271893" cy="179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 bwMode="auto">
            <a:xfrm rot="5400000">
              <a:off x="1473072" y="1941020"/>
              <a:ext cx="2738856" cy="1296453"/>
            </a:xfrm>
            <a:prstGeom prst="rect">
              <a:avLst/>
            </a:prstGeom>
            <a:noFill/>
          </p:spPr>
        </p:pic>
        <p:sp>
          <p:nvSpPr>
            <p:cNvPr id="33" name="TextBox 32"/>
            <p:cNvSpPr txBox="1"/>
            <p:nvPr/>
          </p:nvSpPr>
          <p:spPr bwMode="auto">
            <a:xfrm rot="5400000">
              <a:off x="2721993" y="221286"/>
              <a:ext cx="441200" cy="109286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13" name="TextBox 36"/>
            <p:cNvSpPr txBox="1">
              <a:spLocks noChangeArrowheads="1"/>
            </p:cNvSpPr>
            <p:nvPr/>
          </p:nvSpPr>
          <p:spPr bwMode="auto">
            <a:xfrm rot="5400000">
              <a:off x="2075210" y="4271297"/>
              <a:ext cx="1428313" cy="81580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World Heritage</a:t>
              </a:r>
              <a:endParaRPr lang="en-US" altLang="zh-CN" sz="2400" b="1" dirty="0" smtClean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in China</a:t>
              </a:r>
              <a:endParaRPr lang="en-US" altLang="zh-CN" sz="2400" b="1" dirty="0" smtClean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5" name="组合 9"/>
          <p:cNvGrpSpPr/>
          <p:nvPr/>
        </p:nvGrpSpPr>
        <p:grpSpPr bwMode="auto">
          <a:xfrm rot="16200000">
            <a:off x="3913351" y="2047402"/>
            <a:ext cx="1549158" cy="7089897"/>
            <a:chOff x="4880866" y="576587"/>
            <a:chExt cx="1291278" cy="4790453"/>
          </a:xfrm>
        </p:grpSpPr>
        <p:sp>
          <p:nvSpPr>
            <p:cNvPr id="16" name="矩形 15"/>
            <p:cNvSpPr/>
            <p:nvPr/>
          </p:nvSpPr>
          <p:spPr>
            <a:xfrm>
              <a:off x="4900249" y="1011001"/>
              <a:ext cx="1271895" cy="1793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 rot="5400000">
              <a:off x="4136557" y="1996655"/>
              <a:ext cx="2751318" cy="12627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5" name="TextBox 34"/>
            <p:cNvSpPr txBox="1"/>
            <p:nvPr/>
          </p:nvSpPr>
          <p:spPr bwMode="auto">
            <a:xfrm rot="5400000">
              <a:off x="5346940" y="251755"/>
              <a:ext cx="443207" cy="109287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 smtClean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09" name="TextBox 40"/>
            <p:cNvSpPr txBox="1">
              <a:spLocks noChangeArrowheads="1"/>
            </p:cNvSpPr>
            <p:nvPr/>
          </p:nvSpPr>
          <p:spPr bwMode="auto">
            <a:xfrm rot="5400000">
              <a:off x="4906623" y="4301584"/>
              <a:ext cx="1315107" cy="815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 </a:t>
              </a:r>
              <a:r>
                <a:rPr lang="en-US" altLang="zh-CN" sz="2400" b="1" dirty="0" smtClean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冬青黑体简体中文 W6"/>
                  <a:cs typeface="冬青黑体简体中文 W6"/>
                </a:rPr>
                <a:t>Discussion &amp; </a:t>
              </a:r>
              <a:endParaRPr lang="en-US" altLang="zh-CN" sz="2400" b="1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冬青黑体简体中文 W6"/>
                  <a:cs typeface="冬青黑体简体中文 W6"/>
                </a:rPr>
                <a:t>Presentation</a:t>
              </a:r>
              <a:endParaRPr lang="zh-CN" alt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sp>
        <p:nvSpPr>
          <p:cNvPr id="16392" name="TextBox 30"/>
          <p:cNvSpPr txBox="1">
            <a:spLocks noChangeArrowheads="1"/>
          </p:cNvSpPr>
          <p:nvPr/>
        </p:nvSpPr>
        <p:spPr bwMode="auto">
          <a:xfrm>
            <a:off x="-32" y="-24"/>
            <a:ext cx="2116285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Overview</a:t>
            </a:r>
            <a:endParaRPr lang="zh-CN" altLang="en-US" sz="3200" dirty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2700" y="4890136"/>
            <a:ext cx="2208213" cy="196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0034" y="1357298"/>
            <a:ext cx="831641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/>
              <a:t>China has successfully got 45 sites put on the World Heritage List </a:t>
            </a:r>
            <a:r>
              <a:rPr lang="en-US" altLang="zh-CN" sz="2400" dirty="0" smtClean="0"/>
              <a:t>by UNESCO (2013), </a:t>
            </a:r>
            <a:r>
              <a:rPr lang="en-US" altLang="zh-CN" sz="2400" dirty="0"/>
              <a:t>which attract more and more tourists. But there is still </a:t>
            </a:r>
            <a:r>
              <a:rPr lang="en-US" altLang="zh-CN" sz="2400" dirty="0" smtClean="0"/>
              <a:t>a long </a:t>
            </a:r>
            <a:r>
              <a:rPr lang="en-US" altLang="zh-CN" sz="2400" dirty="0"/>
              <a:t>way for China to go in increasing people’s awareness of </a:t>
            </a:r>
            <a:r>
              <a:rPr lang="en-US" altLang="zh-CN" sz="2400" dirty="0" smtClean="0"/>
              <a:t>protecting the </a:t>
            </a:r>
            <a:r>
              <a:rPr lang="en-US" altLang="zh-CN" sz="2400" dirty="0"/>
              <a:t>World Heritage Sites. </a:t>
            </a:r>
            <a:r>
              <a:rPr lang="en-US" altLang="zh-CN" sz="2400" dirty="0" smtClean="0"/>
              <a:t>Please </a:t>
            </a:r>
            <a:r>
              <a:rPr lang="en-US" altLang="zh-CN" sz="2400" dirty="0"/>
              <a:t>discuss with your </a:t>
            </a:r>
            <a:r>
              <a:rPr lang="en-US" altLang="zh-CN" sz="2400" dirty="0" smtClean="0"/>
              <a:t>partner:</a:t>
            </a:r>
            <a:endParaRPr lang="en-US" altLang="zh-CN" sz="2400" dirty="0" smtClean="0"/>
          </a:p>
          <a:p>
            <a:pPr algn="just"/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What 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</a:rPr>
              <a:t>effective measures should 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the government 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</a:rPr>
              <a:t>and people take to protect these 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sites?</a:t>
            </a:r>
            <a:endParaRPr lang="en-US" altLang="zh-CN" sz="2400" dirty="0" smtClean="0"/>
          </a:p>
          <a:p>
            <a:pPr algn="just"/>
            <a:r>
              <a:rPr lang="en-US" altLang="zh-CN" sz="2400" dirty="0" smtClean="0"/>
              <a:t>Then </a:t>
            </a:r>
            <a:r>
              <a:rPr lang="en-US" altLang="zh-CN" sz="2400" dirty="0"/>
              <a:t>share </a:t>
            </a:r>
            <a:r>
              <a:rPr lang="en-US" altLang="zh-CN" sz="2400" dirty="0" smtClean="0"/>
              <a:t>your ideas </a:t>
            </a:r>
            <a:r>
              <a:rPr lang="en-US" altLang="zh-CN" sz="2400" dirty="0"/>
              <a:t>with the class.</a:t>
            </a:r>
            <a:endParaRPr lang="zh-CN" altLang="en-US" sz="2400" dirty="0"/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-571536" y="55069"/>
            <a:ext cx="3786184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Discussion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pic>
        <p:nvPicPr>
          <p:cNvPr id="7" name="图片 6" descr="u=2343572257,2670278702&amp;fm=21&amp;gp=0.jpg"/>
          <p:cNvPicPr>
            <a:picLocks noChangeAspect="1"/>
          </p:cNvPicPr>
          <p:nvPr/>
        </p:nvPicPr>
        <p:blipFill>
          <a:blip r:embed="rId1"/>
          <a:srcRect l="7143" t="13198" r="5357" b="8798"/>
          <a:stretch>
            <a:fillRect/>
          </a:stretch>
        </p:blipFill>
        <p:spPr>
          <a:xfrm>
            <a:off x="2500298" y="4324695"/>
            <a:ext cx="4714908" cy="25333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4890136"/>
            <a:ext cx="2208213" cy="196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42910" y="1500174"/>
            <a:ext cx="8143932" cy="417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sz="2400" dirty="0"/>
              <a:t>There will be an international forum held in China to discuss </a:t>
            </a:r>
            <a:r>
              <a:rPr lang="en-US" altLang="zh-CN" sz="2400" dirty="0" smtClean="0"/>
              <a:t>the protection </a:t>
            </a:r>
            <a:r>
              <a:rPr lang="en-US" altLang="zh-CN" sz="2400" dirty="0"/>
              <a:t>of intangible cultural heritage in the world. </a:t>
            </a:r>
            <a:endParaRPr lang="en-US" altLang="zh-CN" sz="2400" dirty="0" smtClean="0"/>
          </a:p>
          <a:p>
            <a:r>
              <a:rPr lang="en-US" altLang="zh-CN" sz="2400" dirty="0" smtClean="0"/>
              <a:t>You, as a Chinese student representative, are </a:t>
            </a:r>
            <a:r>
              <a:rPr lang="en-US" altLang="zh-CN" sz="2400" dirty="0"/>
              <a:t>required to 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give a presentation 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on the 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protection of China’s intangible cultural heritage</a:t>
            </a:r>
            <a:r>
              <a:rPr lang="en-US" altLang="zh-CN" sz="2400" dirty="0"/>
              <a:t> such as </a:t>
            </a:r>
            <a:r>
              <a:rPr lang="en-US" altLang="zh-CN" sz="2400" dirty="0" smtClean="0"/>
              <a:t>Chinese tea </a:t>
            </a:r>
            <a:r>
              <a:rPr lang="en-US" altLang="zh-CN" sz="2400" dirty="0"/>
              <a:t>culture, kung fu, acupuncture, etc. in the forum. Choose </a:t>
            </a:r>
            <a:r>
              <a:rPr lang="en-US" altLang="zh-CN" sz="2400" dirty="0" smtClean="0"/>
              <a:t>one example </a:t>
            </a:r>
            <a:r>
              <a:rPr lang="en-US" altLang="zh-CN" sz="2400" dirty="0"/>
              <a:t>to present your opinions. </a:t>
            </a:r>
            <a:endParaRPr lang="en-US" altLang="zh-CN" sz="2400" dirty="0" smtClean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Your 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</a:rPr>
              <a:t>presentation should cover 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the following 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</a:rPr>
              <a:t>points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: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sz="2400" dirty="0" smtClean="0"/>
              <a:t>1.  </a:t>
            </a:r>
            <a:r>
              <a:rPr lang="en-US" altLang="zh-CN" sz="2400" dirty="0"/>
              <a:t>the history of the intangible cultural heritage;</a:t>
            </a:r>
            <a:endParaRPr lang="en-US" altLang="zh-CN" sz="2400" dirty="0"/>
          </a:p>
          <a:p>
            <a:r>
              <a:rPr lang="en-US" altLang="zh-CN" sz="2400" dirty="0" smtClean="0"/>
              <a:t>2.  </a:t>
            </a:r>
            <a:r>
              <a:rPr lang="en-US" altLang="zh-CN" sz="2400" dirty="0"/>
              <a:t>its present state;</a:t>
            </a:r>
            <a:endParaRPr lang="en-US" altLang="zh-CN" sz="2400" dirty="0"/>
          </a:p>
          <a:p>
            <a:r>
              <a:rPr lang="en-US" altLang="zh-CN" sz="2400" dirty="0" smtClean="0"/>
              <a:t>3.  </a:t>
            </a:r>
            <a:r>
              <a:rPr lang="en-US" altLang="zh-CN" sz="2400" dirty="0"/>
              <a:t>effective measures to protect it.</a:t>
            </a:r>
            <a:endParaRPr lang="zh-CN" altLang="en-US" sz="2400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-214346" y="71418"/>
            <a:ext cx="4786346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Students’ Presentation </a:t>
            </a:r>
            <a:endParaRPr lang="en-US" altLang="zh-CN" sz="30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12700" y="4890136"/>
            <a:ext cx="2208213" cy="196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12700" y="4890136"/>
            <a:ext cx="2208213" cy="196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 descr="C:\Documents and Settings\Administrator\桌面\素材\miaoyu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92950" y="-5715"/>
            <a:ext cx="2044700" cy="230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609736" y="2586991"/>
            <a:ext cx="1962396" cy="7571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600" dirty="0" smtClean="0">
                <a:solidFill>
                  <a:srgbClr val="A71F13"/>
                </a:solidFill>
                <a:latin typeface="冬青黑体简体中文 W6"/>
                <a:ea typeface="冬青黑体简体中文 W6"/>
                <a:cs typeface="冬青黑体简体中文 W6"/>
              </a:rPr>
              <a:t>The End</a:t>
            </a:r>
            <a:endParaRPr lang="zh-CN" altLang="en-US" sz="3600" dirty="0">
              <a:solidFill>
                <a:srgbClr val="A71F13"/>
              </a:solidFill>
              <a:latin typeface="冬青黑体简体中文 W6"/>
              <a:ea typeface="冬青黑体简体中文 W6"/>
              <a:cs typeface="冬青黑体简体中文 W6"/>
            </a:endParaRPr>
          </a:p>
        </p:txBody>
      </p:sp>
      <p:grpSp>
        <p:nvGrpSpPr>
          <p:cNvPr id="2" name="组合 5"/>
          <p:cNvGrpSpPr/>
          <p:nvPr/>
        </p:nvGrpSpPr>
        <p:grpSpPr bwMode="auto">
          <a:xfrm>
            <a:off x="1092200" y="3390900"/>
            <a:ext cx="6719888" cy="470536"/>
            <a:chOff x="1091704" y="2825562"/>
            <a:chExt cx="6720656" cy="391978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091704" y="3022344"/>
              <a:ext cx="326427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824" name="Picture 6" descr="G:\360data\重要数据\桌面\1031654654-3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91024" y="2825562"/>
              <a:ext cx="361951" cy="391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" name="直接连接符 8"/>
            <p:cNvCxnSpPr/>
            <p:nvPr/>
          </p:nvCxnSpPr>
          <p:spPr>
            <a:xfrm>
              <a:off x="4787826" y="3022344"/>
              <a:ext cx="3024534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 descr="QQ截图2016022515185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0042"/>
            <a:ext cx="7358082" cy="857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804025" y="6280786"/>
            <a:ext cx="2133600" cy="363854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-285784" y="66083"/>
            <a:ext cx="3786184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Lead-in Activity</a:t>
            </a:r>
            <a:endParaRPr lang="en-US" altLang="zh-CN" sz="30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1472" y="1428736"/>
            <a:ext cx="8072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55000"/>
            </a:pP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Watch the video and discuss</a:t>
            </a:r>
            <a:r>
              <a:rPr lang="zh-CN" altLang="en-US" sz="2400" dirty="0" smtClean="0">
                <a:solidFill>
                  <a:schemeClr val="accent6">
                    <a:lumMod val="75000"/>
                  </a:schemeClr>
                </a:solidFill>
              </a:rPr>
              <a:t>：</a:t>
            </a:r>
            <a:endParaRPr lang="en-US" altLang="zh-CN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SzPct val="55000"/>
            </a:pPr>
            <a:r>
              <a:rPr lang="en-US" altLang="zh-CN" sz="2400" dirty="0" smtClean="0"/>
              <a:t>Do </a:t>
            </a:r>
            <a:r>
              <a:rPr lang="en-US" altLang="zh-CN" sz="2400" dirty="0" smtClean="0"/>
              <a:t>you any World Heritage Site in China?</a:t>
            </a:r>
            <a:endParaRPr lang="en-US" altLang="zh-CN" sz="2400" dirty="0" smtClean="0"/>
          </a:p>
          <a:p>
            <a:pPr>
              <a:buSzPct val="55000"/>
            </a:pPr>
            <a:r>
              <a:rPr lang="en-US" altLang="zh-CN" sz="2400" dirty="0" smtClean="0"/>
              <a:t>Do you prefer a natural heritage or a cultural heritage? Why?</a:t>
            </a:r>
            <a:endParaRPr lang="zh-CN" altLang="en-US" sz="2400" dirty="0"/>
          </a:p>
        </p:txBody>
      </p:sp>
      <p:sp>
        <p:nvSpPr>
          <p:cNvPr id="22" name="矩形 21"/>
          <p:cNvSpPr/>
          <p:nvPr/>
        </p:nvSpPr>
        <p:spPr>
          <a:xfrm>
            <a:off x="3286116" y="928670"/>
            <a:ext cx="2808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Watch &amp; Think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图片 6" descr="QQ截图20160225153902.png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66" y="2857496"/>
            <a:ext cx="6429388" cy="3645733"/>
          </a:xfrm>
          <a:prstGeom prst="rect">
            <a:avLst/>
          </a:prstGeom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4890136"/>
            <a:ext cx="2208213" cy="196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2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804025" y="6280786"/>
            <a:ext cx="2133600" cy="363854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fld id="{6A60C2E7-68BF-4CD8-AF1C-B8DF0BB3074B}" type="slidenum"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3"/>
          <p:cNvGrpSpPr/>
          <p:nvPr/>
        </p:nvGrpSpPr>
        <p:grpSpPr bwMode="auto">
          <a:xfrm rot="16200000">
            <a:off x="3995417" y="-1380844"/>
            <a:ext cx="1540330" cy="7388078"/>
            <a:chOff x="1189378" y="448462"/>
            <a:chExt cx="1283917" cy="5029475"/>
          </a:xfrm>
        </p:grpSpPr>
        <p:sp>
          <p:nvSpPr>
            <p:cNvPr id="6" name="矩形 5"/>
            <p:cNvSpPr/>
            <p:nvPr/>
          </p:nvSpPr>
          <p:spPr>
            <a:xfrm>
              <a:off x="1194700" y="934781"/>
              <a:ext cx="1271894" cy="1793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1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 bwMode="auto">
            <a:xfrm rot="5400000">
              <a:off x="445328" y="1921986"/>
              <a:ext cx="2772013" cy="1283913"/>
            </a:xfrm>
            <a:prstGeom prst="rect">
              <a:avLst/>
            </a:prstGeom>
            <a:noFill/>
          </p:spPr>
        </p:pic>
        <p:sp>
          <p:nvSpPr>
            <p:cNvPr id="2" name="TextBox 1"/>
            <p:cNvSpPr txBox="1"/>
            <p:nvPr/>
          </p:nvSpPr>
          <p:spPr bwMode="auto">
            <a:xfrm rot="5400000">
              <a:off x="1703589" y="125298"/>
              <a:ext cx="446541" cy="109287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17" name="TextBox 2"/>
            <p:cNvSpPr txBox="1">
              <a:spLocks noChangeArrowheads="1"/>
            </p:cNvSpPr>
            <p:nvPr/>
          </p:nvSpPr>
          <p:spPr bwMode="auto">
            <a:xfrm rot="5400000">
              <a:off x="1210717" y="4530905"/>
              <a:ext cx="1472319" cy="4217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Lead-in Activity</a:t>
              </a:r>
              <a:endParaRPr lang="en-US" altLang="zh-CN" sz="2400" b="1" dirty="0" smtClean="0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4" name="组合 6"/>
          <p:cNvGrpSpPr/>
          <p:nvPr/>
        </p:nvGrpSpPr>
        <p:grpSpPr bwMode="auto">
          <a:xfrm rot="16200000">
            <a:off x="3967843" y="344916"/>
            <a:ext cx="1555370" cy="7205090"/>
            <a:chOff x="2194273" y="547121"/>
            <a:chExt cx="1296453" cy="4846234"/>
          </a:xfrm>
        </p:grpSpPr>
        <p:sp>
          <p:nvSpPr>
            <p:cNvPr id="13" name="矩形 12"/>
            <p:cNvSpPr/>
            <p:nvPr/>
          </p:nvSpPr>
          <p:spPr>
            <a:xfrm>
              <a:off x="2202835" y="979570"/>
              <a:ext cx="1271893" cy="179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 rot="5400000">
              <a:off x="1473072" y="1941020"/>
              <a:ext cx="2738856" cy="1296453"/>
            </a:xfrm>
            <a:prstGeom prst="rect">
              <a:avLst/>
            </a:prstGeom>
            <a:noFill/>
          </p:spPr>
        </p:pic>
        <p:sp>
          <p:nvSpPr>
            <p:cNvPr id="33" name="TextBox 32"/>
            <p:cNvSpPr txBox="1"/>
            <p:nvPr/>
          </p:nvSpPr>
          <p:spPr bwMode="auto">
            <a:xfrm rot="5400000">
              <a:off x="2721993" y="221286"/>
              <a:ext cx="441200" cy="109286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13" name="TextBox 36"/>
            <p:cNvSpPr txBox="1">
              <a:spLocks noChangeArrowheads="1"/>
            </p:cNvSpPr>
            <p:nvPr/>
          </p:nvSpPr>
          <p:spPr bwMode="auto">
            <a:xfrm rot="5400000">
              <a:off x="2075210" y="4271297"/>
              <a:ext cx="1428313" cy="81580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冬青黑体简体中文 W6"/>
                  <a:cs typeface="冬青黑体简体中文 W6"/>
                </a:rPr>
                <a:t>World Heritage</a:t>
              </a:r>
              <a:endParaRPr lang="en-US" altLang="zh-CN" sz="2400" b="1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冬青黑体简体中文 W6"/>
                  <a:cs typeface="冬青黑体简体中文 W6"/>
                </a:rPr>
                <a:t>in China</a:t>
              </a:r>
              <a:endParaRPr lang="en-US" altLang="zh-CN" sz="2400" b="1" dirty="0" smtClean="0">
                <a:solidFill>
                  <a:schemeClr val="accent2">
                    <a:lumMod val="75000"/>
                  </a:schemeClr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5" name="组合 9"/>
          <p:cNvGrpSpPr/>
          <p:nvPr/>
        </p:nvGrpSpPr>
        <p:grpSpPr bwMode="auto">
          <a:xfrm rot="16200000">
            <a:off x="3913351" y="2047402"/>
            <a:ext cx="1549158" cy="7089897"/>
            <a:chOff x="4880866" y="576587"/>
            <a:chExt cx="1291278" cy="4790453"/>
          </a:xfrm>
        </p:grpSpPr>
        <p:sp>
          <p:nvSpPr>
            <p:cNvPr id="16" name="矩形 15"/>
            <p:cNvSpPr/>
            <p:nvPr/>
          </p:nvSpPr>
          <p:spPr>
            <a:xfrm>
              <a:off x="4900249" y="1011001"/>
              <a:ext cx="1271895" cy="1793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 bwMode="auto">
            <a:xfrm rot="5400000">
              <a:off x="4136557" y="1996655"/>
              <a:ext cx="2751318" cy="12627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5" name="TextBox 34"/>
            <p:cNvSpPr txBox="1"/>
            <p:nvPr/>
          </p:nvSpPr>
          <p:spPr bwMode="auto">
            <a:xfrm rot="5400000">
              <a:off x="5346940" y="251755"/>
              <a:ext cx="443207" cy="109287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 smtClean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09" name="TextBox 40"/>
            <p:cNvSpPr txBox="1">
              <a:spLocks noChangeArrowheads="1"/>
            </p:cNvSpPr>
            <p:nvPr/>
          </p:nvSpPr>
          <p:spPr bwMode="auto">
            <a:xfrm rot="5400000">
              <a:off x="4906623" y="4301584"/>
              <a:ext cx="1315107" cy="815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 </a:t>
              </a: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Discussion &amp; </a:t>
              </a:r>
              <a:endParaRPr lang="en-US" altLang="zh-CN" sz="2400" b="1" dirty="0" smtClean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Presentation</a:t>
              </a:r>
              <a:endParaRPr lang="zh-CN" altLang="en-US" sz="24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sp>
        <p:nvSpPr>
          <p:cNvPr id="16392" name="TextBox 30"/>
          <p:cNvSpPr txBox="1">
            <a:spLocks noChangeArrowheads="1"/>
          </p:cNvSpPr>
          <p:nvPr/>
        </p:nvSpPr>
        <p:spPr bwMode="auto">
          <a:xfrm>
            <a:off x="-32" y="-24"/>
            <a:ext cx="2116285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Overview</a:t>
            </a:r>
            <a:endParaRPr lang="zh-CN" altLang="en-US" sz="3200" dirty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2700" y="4890136"/>
            <a:ext cx="2208213" cy="196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804025" y="6280786"/>
            <a:ext cx="2133600" cy="363854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fld id="{1F273719-64EF-4178-AB06-BEABDBFD1422}" type="slidenum">
              <a:rPr lang="zh-CN" altLang="en-US"/>
            </a:fld>
            <a:endParaRPr lang="zh-CN" altLang="en-US"/>
          </a:p>
        </p:txBody>
      </p:sp>
      <p:grpSp>
        <p:nvGrpSpPr>
          <p:cNvPr id="2" name="组合 4"/>
          <p:cNvGrpSpPr/>
          <p:nvPr/>
        </p:nvGrpSpPr>
        <p:grpSpPr bwMode="auto">
          <a:xfrm>
            <a:off x="1248597" y="1500174"/>
            <a:ext cx="1523804" cy="4816992"/>
            <a:chOff x="1188358" y="1120406"/>
            <a:chExt cx="1271894" cy="4012901"/>
          </a:xfrm>
        </p:grpSpPr>
        <p:sp>
          <p:nvSpPr>
            <p:cNvPr id="6" name="矩形 5"/>
            <p:cNvSpPr/>
            <p:nvPr/>
          </p:nvSpPr>
          <p:spPr>
            <a:xfrm>
              <a:off x="1188358" y="3938302"/>
              <a:ext cx="1271894" cy="1793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8463" name="Picture 2"/>
            <p:cNvPicPr>
              <a:picLocks noChangeAspect="1" noChangeArrowheads="1"/>
            </p:cNvPicPr>
            <p:nvPr/>
          </p:nvPicPr>
          <p:blipFill>
            <a:blip r:embed="rId1"/>
            <a:srcRect l="21202" r="19699"/>
            <a:stretch>
              <a:fillRect/>
            </a:stretch>
          </p:blipFill>
          <p:spPr bwMode="auto">
            <a:xfrm>
              <a:off x="1219454" y="1120406"/>
              <a:ext cx="1192562" cy="2737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 bwMode="auto">
            <a:xfrm>
              <a:off x="1389731" y="2379438"/>
              <a:ext cx="869359" cy="155378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65" name="TextBox 8"/>
            <p:cNvSpPr txBox="1">
              <a:spLocks noChangeArrowheads="1"/>
            </p:cNvSpPr>
            <p:nvPr/>
          </p:nvSpPr>
          <p:spPr bwMode="auto">
            <a:xfrm>
              <a:off x="1196144" y="4225651"/>
              <a:ext cx="1215875" cy="90765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400" b="1" dirty="0" smtClean="0">
                  <a:solidFill>
                    <a:srgbClr val="A71F13"/>
                  </a:solidFill>
                  <a:latin typeface="+mj-lt"/>
                  <a:ea typeface="冬青黑体简体中文 W6"/>
                  <a:cs typeface="冬青黑体简体中文 W6"/>
                </a:rPr>
                <a:t>Cultural &amp; Natural Heritage</a:t>
              </a:r>
              <a:endParaRPr lang="zh-CN" altLang="en-US" sz="2400" b="1" dirty="0">
                <a:solidFill>
                  <a:srgbClr val="A71F13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3" name="组合 9"/>
          <p:cNvGrpSpPr/>
          <p:nvPr/>
        </p:nvGrpSpPr>
        <p:grpSpPr bwMode="auto">
          <a:xfrm>
            <a:off x="2786050" y="1500174"/>
            <a:ext cx="1785950" cy="4470926"/>
            <a:chOff x="2447320" y="1119204"/>
            <a:chExt cx="1490703" cy="3725863"/>
          </a:xfrm>
        </p:grpSpPr>
        <p:sp>
          <p:nvSpPr>
            <p:cNvPr id="11" name="矩形 10"/>
            <p:cNvSpPr/>
            <p:nvPr/>
          </p:nvSpPr>
          <p:spPr>
            <a:xfrm>
              <a:off x="2586319" y="3938051"/>
              <a:ext cx="1271894" cy="179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 bwMode="auto">
            <a:xfrm>
              <a:off x="2585584" y="1119204"/>
              <a:ext cx="1273364" cy="2738524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 bwMode="auto">
            <a:xfrm>
              <a:off x="2787692" y="2379437"/>
              <a:ext cx="869359" cy="155431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61" name="TextBox 13"/>
            <p:cNvSpPr txBox="1">
              <a:spLocks noChangeArrowheads="1"/>
            </p:cNvSpPr>
            <p:nvPr/>
          </p:nvSpPr>
          <p:spPr bwMode="auto">
            <a:xfrm>
              <a:off x="2447320" y="4225652"/>
              <a:ext cx="1490703" cy="6194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878205">
                <a:lnSpc>
                  <a:spcPct val="90000"/>
                </a:lnSpc>
              </a:pPr>
              <a:r>
                <a:rPr lang="en-US" altLang="zh-CN" sz="2000" b="1" dirty="0" smtClean="0">
                  <a:solidFill>
                    <a:srgbClr val="7F7F7F"/>
                  </a:solidFill>
                  <a:ea typeface="冬青黑体简体中文 W6"/>
                  <a:cs typeface="冬青黑体简体中文 W6"/>
                </a:rPr>
                <a:t>Natural</a:t>
              </a:r>
              <a:r>
                <a:rPr lang="en-US" altLang="zh-CN" sz="23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 Heritage</a:t>
              </a:r>
              <a:endParaRPr lang="en-US" altLang="zh-CN" sz="2300" b="1" dirty="0" smtClean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4" name="组合 14"/>
          <p:cNvGrpSpPr/>
          <p:nvPr/>
        </p:nvGrpSpPr>
        <p:grpSpPr bwMode="auto">
          <a:xfrm>
            <a:off x="6215073" y="1500174"/>
            <a:ext cx="1803571" cy="4233407"/>
            <a:chOff x="5251841" y="1120594"/>
            <a:chExt cx="1505410" cy="3526546"/>
          </a:xfrm>
        </p:grpSpPr>
        <p:sp>
          <p:nvSpPr>
            <p:cNvPr id="16" name="矩形 15"/>
            <p:cNvSpPr/>
            <p:nvPr/>
          </p:nvSpPr>
          <p:spPr>
            <a:xfrm>
              <a:off x="5322624" y="3938341"/>
              <a:ext cx="1271894" cy="1793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7" name="Picture 7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 bwMode="auto">
            <a:xfrm>
              <a:off x="5321888" y="1120594"/>
              <a:ext cx="1273365" cy="2737453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5523996" y="2379439"/>
              <a:ext cx="869358" cy="155370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57" name="TextBox 18"/>
            <p:cNvSpPr txBox="1">
              <a:spLocks noChangeArrowheads="1"/>
            </p:cNvSpPr>
            <p:nvPr/>
          </p:nvSpPr>
          <p:spPr bwMode="auto">
            <a:xfrm>
              <a:off x="5251841" y="4225651"/>
              <a:ext cx="1505410" cy="4214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GB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P</a:t>
              </a: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reservation</a:t>
              </a:r>
              <a:endParaRPr lang="zh-CN" altLang="en-US" sz="24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sp>
        <p:nvSpPr>
          <p:cNvPr id="18440" name="TextBox 24"/>
          <p:cNvSpPr txBox="1">
            <a:spLocks noChangeArrowheads="1"/>
          </p:cNvSpPr>
          <p:nvPr/>
        </p:nvSpPr>
        <p:spPr bwMode="auto">
          <a:xfrm>
            <a:off x="-142908" y="0"/>
            <a:ext cx="5500694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World Heritage in China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grpSp>
        <p:nvGrpSpPr>
          <p:cNvPr id="9" name="组合 29"/>
          <p:cNvGrpSpPr/>
          <p:nvPr/>
        </p:nvGrpSpPr>
        <p:grpSpPr bwMode="auto">
          <a:xfrm>
            <a:off x="4602623" y="1500174"/>
            <a:ext cx="1612451" cy="4816868"/>
            <a:chOff x="3936217" y="1120406"/>
            <a:chExt cx="1345885" cy="4012798"/>
          </a:xfrm>
        </p:grpSpPr>
        <p:sp>
          <p:nvSpPr>
            <p:cNvPr id="31" name="矩形 30"/>
            <p:cNvSpPr/>
            <p:nvPr/>
          </p:nvSpPr>
          <p:spPr>
            <a:xfrm>
              <a:off x="3953796" y="3938302"/>
              <a:ext cx="1273482" cy="1793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 bwMode="auto">
            <a:xfrm>
              <a:off x="3970285" y="1120406"/>
              <a:ext cx="1256818" cy="2737597"/>
            </a:xfrm>
            <a:prstGeom prst="rect">
              <a:avLst/>
            </a:prstGeom>
            <a:noFill/>
          </p:spPr>
        </p:pic>
        <p:sp>
          <p:nvSpPr>
            <p:cNvPr id="33" name="TextBox 32"/>
            <p:cNvSpPr txBox="1"/>
            <p:nvPr/>
          </p:nvSpPr>
          <p:spPr bwMode="auto">
            <a:xfrm>
              <a:off x="4155845" y="2379439"/>
              <a:ext cx="869358" cy="155378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46" name="TextBox 33"/>
            <p:cNvSpPr txBox="1">
              <a:spLocks noChangeArrowheads="1"/>
            </p:cNvSpPr>
            <p:nvPr/>
          </p:nvSpPr>
          <p:spPr bwMode="auto">
            <a:xfrm>
              <a:off x="3936217" y="4225548"/>
              <a:ext cx="1345885" cy="90765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878205">
                <a:lnSpc>
                  <a:spcPct val="9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ea typeface="冬青黑体简体中文 W6"/>
                  <a:cs typeface="冬青黑体简体中文 W6"/>
                </a:rPr>
                <a:t>Cultural Heritage</a:t>
              </a:r>
              <a:endParaRPr lang="en-US" altLang="zh-CN" sz="2400" b="1" dirty="0" smtClean="0">
                <a:solidFill>
                  <a:srgbClr val="7F7F7F"/>
                </a:solidFill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endParaRPr lang="en-US" altLang="zh-CN" sz="2400" b="1" dirty="0">
                <a:solidFill>
                  <a:srgbClr val="7F7F7F"/>
                </a:solidFill>
                <a:ea typeface="冬青黑体简体中文 W6"/>
                <a:cs typeface="冬青黑体简体中文 W6"/>
              </a:endParaRPr>
            </a:p>
          </p:txBody>
        </p:sp>
      </p:grp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2700" y="4890136"/>
            <a:ext cx="2208213" cy="196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/>
          <p:cNvSpPr txBox="1">
            <a:spLocks noChangeArrowheads="1"/>
          </p:cNvSpPr>
          <p:nvPr/>
        </p:nvSpPr>
        <p:spPr bwMode="auto">
          <a:xfrm>
            <a:off x="-142908" y="0"/>
            <a:ext cx="5500694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World Heritage in China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sp>
        <p:nvSpPr>
          <p:cNvPr id="7" name="Rectangle 2"/>
          <p:cNvSpPr txBox="1">
            <a:spLocks noRot="1" noChangeArrowheads="1"/>
          </p:cNvSpPr>
          <p:nvPr/>
        </p:nvSpPr>
        <p:spPr>
          <a:xfrm>
            <a:off x="285750" y="713105"/>
            <a:ext cx="4357370" cy="375285"/>
          </a:xfrm>
          <a:prstGeom prst="rect">
            <a:avLst/>
          </a:prstGeom>
        </p:spPr>
        <p:txBody>
          <a:bodyPr/>
          <a:lstStyle/>
          <a:p>
            <a:pPr lvl="0" algn="ctr" defTabSz="9715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The World Heritage List</a:t>
            </a:r>
            <a:endParaRPr lang="en-US" altLang="zh-CN" sz="2400" b="1" dirty="0" smtClean="0">
              <a:solidFill>
                <a:schemeClr val="accent6">
                  <a:lumMod val="5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28370" y="1153160"/>
            <a:ext cx="7858125" cy="14789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buSzPct val="56000"/>
              <a:buFont typeface="Wingdings" panose="05000000000000000000" pitchFamily="2" charset="2"/>
              <a:buChar char="l"/>
            </a:pPr>
            <a:r>
              <a:rPr lang="en-US" altLang="zh-CN" sz="2200" dirty="0" smtClean="0"/>
              <a:t> established under terms of the</a:t>
            </a:r>
            <a:r>
              <a:rPr lang="en-US" altLang="zh-CN" sz="2200" i="1" dirty="0" smtClean="0"/>
              <a:t> Convention Concerning the </a:t>
            </a:r>
            <a:endParaRPr lang="en-US" altLang="zh-CN" sz="2200" i="1" dirty="0" smtClean="0"/>
          </a:p>
          <a:p>
            <a:pPr>
              <a:buSzPct val="56000"/>
            </a:pPr>
            <a:r>
              <a:rPr lang="en-US" altLang="zh-CN" sz="2200" i="1" dirty="0" smtClean="0"/>
              <a:t>   Protection of the World Cultural and Natural Heritage</a:t>
            </a:r>
            <a:r>
              <a:rPr lang="en-US" altLang="zh-CN" sz="2200" dirty="0" smtClean="0"/>
              <a:t>(《</a:t>
            </a:r>
            <a:r>
              <a:rPr lang="zh-CN" altLang="en-US" sz="2200" dirty="0" smtClean="0"/>
              <a:t>保 </a:t>
            </a:r>
            <a:endParaRPr lang="en-US" altLang="zh-CN" sz="2200" dirty="0" smtClean="0"/>
          </a:p>
          <a:p>
            <a:pPr>
              <a:buSzPct val="56000"/>
            </a:pPr>
            <a:r>
              <a:rPr lang="en-US" altLang="zh-CN" sz="2200" dirty="0" smtClean="0"/>
              <a:t>   </a:t>
            </a:r>
            <a:r>
              <a:rPr lang="zh-CN" altLang="en-US" sz="2200" dirty="0" smtClean="0"/>
              <a:t>护世界文化和自然遗产公约</a:t>
            </a:r>
            <a:r>
              <a:rPr lang="en-US" altLang="zh-CN" sz="2200" dirty="0" smtClean="0"/>
              <a:t>》) adopted in 1972 by UNESCO.</a:t>
            </a:r>
            <a:endParaRPr lang="en-US" altLang="zh-CN" sz="2200" dirty="0" smtClean="0"/>
          </a:p>
          <a:p>
            <a:pPr>
              <a:buSzPct val="56000"/>
              <a:buFont typeface="Wingdings" panose="05000000000000000000" pitchFamily="2" charset="2"/>
              <a:buChar char="l"/>
            </a:pPr>
            <a:r>
              <a:rPr lang="en-US" altLang="zh-CN" sz="2200" dirty="0" smtClean="0"/>
              <a:t> China acceded to the Convention in 1987.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9" name="Rectangle 2"/>
          <p:cNvSpPr txBox="1">
            <a:spLocks noRot="1" noChangeArrowheads="1"/>
          </p:cNvSpPr>
          <p:nvPr/>
        </p:nvSpPr>
        <p:spPr>
          <a:xfrm>
            <a:off x="714375" y="2559050"/>
            <a:ext cx="4357370" cy="447675"/>
          </a:xfrm>
          <a:prstGeom prst="rect">
            <a:avLst/>
          </a:prstGeom>
        </p:spPr>
        <p:txBody>
          <a:bodyPr/>
          <a:lstStyle/>
          <a:p>
            <a:pPr lvl="0" algn="ctr" defTabSz="9715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World Heritage Sites in China</a:t>
            </a:r>
            <a:endParaRPr lang="en-US" altLang="zh-CN" sz="2400" b="1" dirty="0" smtClean="0">
              <a:solidFill>
                <a:schemeClr val="accent6">
                  <a:lumMod val="5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38250" y="3006725"/>
            <a:ext cx="7090410" cy="43497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buSzPct val="56000"/>
              <a:buFont typeface="Wingdings" panose="05000000000000000000" pitchFamily="2" charset="2"/>
              <a:buChar char="l"/>
            </a:pPr>
            <a:r>
              <a:rPr lang="en-US" altLang="zh-CN" sz="2200" dirty="0" smtClean="0"/>
              <a:t> 45 Sites in China are on the World Heritage List by UNESCO </a:t>
            </a:r>
            <a:endParaRPr lang="en-US" altLang="zh-CN" sz="2200" dirty="0" smtClean="0"/>
          </a:p>
          <a:p>
            <a:pPr>
              <a:buSzPct val="56000"/>
            </a:pPr>
            <a:r>
              <a:rPr lang="en-US" altLang="zh-CN" sz="2200" dirty="0" smtClean="0"/>
              <a:t>   (Dec. 2013)</a:t>
            </a:r>
            <a:endParaRPr lang="en-US" altLang="zh-CN" sz="2200" dirty="0" smtClean="0"/>
          </a:p>
          <a:p>
            <a:pPr lvl="1">
              <a:buSzPct val="56000"/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 31 cultural heritages</a:t>
            </a:r>
            <a:endParaRPr lang="en-US" altLang="zh-CN" sz="2000" dirty="0" smtClean="0"/>
          </a:p>
          <a:p>
            <a:pPr lvl="1">
              <a:buSzPct val="56000"/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 10 natural heritages</a:t>
            </a:r>
            <a:endParaRPr lang="en-US" altLang="zh-CN" sz="2000" dirty="0" smtClean="0"/>
          </a:p>
          <a:p>
            <a:pPr lvl="1">
              <a:buSzPct val="56000"/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 4 dual heritages</a:t>
            </a:r>
            <a:endParaRPr lang="en-US" altLang="zh-CN" sz="2000" dirty="0" smtClean="0"/>
          </a:p>
          <a:p>
            <a:pPr lvl="1">
              <a:buSzPct val="56000"/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2021</a:t>
            </a:r>
            <a:r>
              <a:rPr lang="zh-CN" altLang="en-US" sz="2000" dirty="0" smtClean="0"/>
              <a:t>年，</a:t>
            </a:r>
            <a:r>
              <a:rPr lang="en-US" altLang="zh-CN" sz="2000" dirty="0" smtClean="0"/>
              <a:t>56</a:t>
            </a:r>
            <a:r>
              <a:rPr lang="zh-CN" altLang="en-US" sz="2000" dirty="0" smtClean="0"/>
              <a:t>项</a:t>
            </a:r>
            <a:endParaRPr lang="zh-CN" altLang="en-US" sz="2000" dirty="0" smtClean="0"/>
          </a:p>
          <a:p>
            <a:pPr marL="0" lvl="1">
              <a:buSzPct val="56000"/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2023</a:t>
            </a:r>
            <a:r>
              <a:rPr lang="zh-CN" altLang="en-US" sz="2000" dirty="0" smtClean="0"/>
              <a:t>年，</a:t>
            </a:r>
            <a:r>
              <a:rPr lang="en-US" altLang="zh-CN" sz="2000" dirty="0" smtClean="0"/>
              <a:t>57</a:t>
            </a:r>
            <a:r>
              <a:rPr lang="zh-CN" altLang="en-US" sz="2000" dirty="0" smtClean="0"/>
              <a:t>项（</a:t>
            </a:r>
            <a:r>
              <a:rPr lang="en-US" altLang="zh-CN" sz="2000" dirty="0" smtClean="0">
                <a:sym typeface="+mn-ea"/>
              </a:rPr>
              <a:t>31 cultural heritages</a:t>
            </a:r>
            <a:endParaRPr lang="en-US" altLang="zh-CN" sz="2000" dirty="0" smtClean="0"/>
          </a:p>
          <a:p>
            <a:pPr>
              <a:buSzPct val="56000"/>
              <a:buFont typeface="Wingdings" panose="05000000000000000000" pitchFamily="2" charset="2"/>
              <a:buChar char="l"/>
            </a:pPr>
            <a:r>
              <a:rPr lang="en-US" altLang="zh-CN" sz="2200" dirty="0" smtClean="0"/>
              <a:t> These sites are the most essential part of China’s valuable and</a:t>
            </a:r>
            <a:endParaRPr lang="en-US" altLang="zh-CN" sz="2200" dirty="0" smtClean="0"/>
          </a:p>
          <a:p>
            <a:pPr>
              <a:buSzPct val="56000"/>
            </a:pPr>
            <a:r>
              <a:rPr lang="en-US" altLang="zh-CN" sz="2200" dirty="0" smtClean="0"/>
              <a:t>   rich tourism resources.</a:t>
            </a:r>
            <a:endParaRPr lang="en-US" altLang="zh-CN" sz="2200" dirty="0" smtClean="0"/>
          </a:p>
          <a:p>
            <a:pPr>
              <a:buSzPct val="56000"/>
              <a:buFont typeface="Wingdings" panose="05000000000000000000" pitchFamily="2" charset="2"/>
              <a:buChar char="l"/>
            </a:pPr>
            <a:r>
              <a:rPr lang="en-US" altLang="zh-CN" sz="2200" dirty="0" smtClean="0"/>
              <a:t> China also has rich non-material cultural heritage. </a:t>
            </a:r>
            <a:endParaRPr lang="en-US" altLang="zh-CN" sz="2200" dirty="0" smtClean="0"/>
          </a:p>
        </p:txBody>
      </p: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12700" y="4890136"/>
            <a:ext cx="2208213" cy="196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14348" y="1643050"/>
            <a:ext cx="5500726" cy="4002104"/>
          </a:xfrm>
          <a:prstGeom prst="rect">
            <a:avLst/>
          </a:prstGeom>
        </p:spPr>
        <p:txBody>
          <a:bodyPr/>
          <a:lstStyle/>
          <a:p>
            <a:r>
              <a:rPr lang="en-US" altLang="zh-CN" sz="2200" dirty="0" smtClean="0"/>
              <a:t>inscribed on the UNESCO World Heritage List in 1987. </a:t>
            </a:r>
            <a:endParaRPr lang="en-US" altLang="zh-CN" sz="2200" dirty="0" smtClean="0"/>
          </a:p>
          <a:p>
            <a:r>
              <a:rPr lang="en-US" altLang="zh-CN" sz="2200" dirty="0" smtClean="0"/>
              <a:t>the leader of the “Five Sacred Mountains” in China</a:t>
            </a:r>
            <a:endParaRPr lang="en-US" altLang="zh-CN" sz="2200" dirty="0" smtClean="0"/>
          </a:p>
          <a:p>
            <a:r>
              <a:rPr lang="en-US" altLang="zh-CN" sz="2200" dirty="0" smtClean="0"/>
              <a:t>situated in the centre of Shandong province</a:t>
            </a:r>
            <a:endParaRPr lang="en-US" altLang="zh-CN" sz="2200" dirty="0" smtClean="0"/>
          </a:p>
          <a:p>
            <a:r>
              <a:rPr lang="en-US" altLang="zh-CN" sz="2200" dirty="0" smtClean="0"/>
              <a:t>place for emperors to pray when ascending the throne</a:t>
            </a:r>
            <a:endParaRPr lang="en-US" altLang="zh-CN" sz="2200" dirty="0" smtClean="0"/>
          </a:p>
          <a:p>
            <a:r>
              <a:rPr lang="en-US" altLang="zh-CN" sz="2200" dirty="0" smtClean="0"/>
              <a:t>source of inspiration for many poets and literary scholars</a:t>
            </a:r>
            <a:endParaRPr lang="en-US" altLang="zh-CN" sz="2200" dirty="0" smtClean="0"/>
          </a:p>
          <a:p>
            <a:r>
              <a:rPr lang="en-US" altLang="zh-CN" sz="2200" dirty="0" smtClean="0"/>
              <a:t>the symbol of spiritual culture of China</a:t>
            </a:r>
            <a:endParaRPr lang="en-US" altLang="zh-CN" sz="2200" dirty="0" smtClean="0"/>
          </a:p>
          <a:p>
            <a:r>
              <a:rPr lang="en-US" altLang="zh-CN" sz="2200" dirty="0" smtClean="0"/>
              <a:t>a perfect combination of cultural relics and natural scenery</a:t>
            </a:r>
            <a:endParaRPr lang="en-US" altLang="zh-CN" sz="2200" b="0" dirty="0"/>
          </a:p>
        </p:txBody>
      </p:sp>
      <p:sp>
        <p:nvSpPr>
          <p:cNvPr id="4" name="TextBox 24"/>
          <p:cNvSpPr txBox="1">
            <a:spLocks noChangeArrowheads="1"/>
          </p:cNvSpPr>
          <p:nvPr/>
        </p:nvSpPr>
        <p:spPr bwMode="auto">
          <a:xfrm>
            <a:off x="0" y="0"/>
            <a:ext cx="6143668" cy="683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itchFamily="2" charset="-79"/>
                <a:ea typeface="经典繁毛楷" pitchFamily="49" charset="-122"/>
                <a:cs typeface="Aharoni" pitchFamily="2" charset="-79"/>
              </a:rPr>
              <a:t>Cultural and Natural Heritage </a:t>
            </a:r>
            <a:endParaRPr lang="en-US" altLang="zh-CN" sz="3200" dirty="0" smtClean="0">
              <a:solidFill>
                <a:srgbClr val="772C03"/>
              </a:solidFill>
              <a:latin typeface="Aharoni" pitchFamily="2" charset="-79"/>
              <a:ea typeface="经典繁毛楷" pitchFamily="49" charset="-122"/>
              <a:cs typeface="Aharoni" pitchFamily="2" charset="-79"/>
            </a:endParaRPr>
          </a:p>
        </p:txBody>
      </p:sp>
      <p:sp>
        <p:nvSpPr>
          <p:cNvPr id="5" name="Rectangle 2"/>
          <p:cNvSpPr txBox="1">
            <a:spLocks noRot="1" noChangeArrowheads="1"/>
          </p:cNvSpPr>
          <p:nvPr/>
        </p:nvSpPr>
        <p:spPr>
          <a:xfrm>
            <a:off x="928662" y="1071546"/>
            <a:ext cx="4357686" cy="571504"/>
          </a:xfrm>
          <a:prstGeom prst="rect">
            <a:avLst/>
          </a:prstGeom>
        </p:spPr>
        <p:txBody>
          <a:bodyPr/>
          <a:lstStyle/>
          <a:p>
            <a:pPr lvl="0" algn="ctr" defTabSz="9715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Mount </a:t>
            </a:r>
            <a:r>
              <a:rPr lang="en-US" altLang="zh-CN" sz="2400" b="1" dirty="0" err="1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Taishan</a:t>
            </a:r>
            <a:endParaRPr lang="en-US" altLang="zh-CN" sz="2400" b="1" dirty="0" smtClean="0">
              <a:solidFill>
                <a:schemeClr val="accent6">
                  <a:lumMod val="50000"/>
                </a:schemeClr>
              </a:solidFill>
              <a:ea typeface="+mj-ea"/>
              <a:cs typeface="+mj-cs"/>
            </a:endParaRPr>
          </a:p>
          <a:p>
            <a:pPr lvl="0" algn="ctr" defTabSz="971550" fontAlgn="base">
              <a:spcBef>
                <a:spcPct val="0"/>
              </a:spcBef>
              <a:spcAft>
                <a:spcPct val="0"/>
              </a:spcAft>
            </a:pPr>
            <a:endParaRPr lang="en-US" altLang="zh-CN" sz="2400" b="1" dirty="0" smtClean="0">
              <a:solidFill>
                <a:schemeClr val="accent6">
                  <a:lumMod val="50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6" name="图片 5" descr="6843a85904b5fc9d0302fd2bfe2a82bc_w320_h240_c1_t0.jpg"/>
          <p:cNvPicPr>
            <a:picLocks noChangeAspect="1"/>
          </p:cNvPicPr>
          <p:nvPr/>
        </p:nvPicPr>
        <p:blipFill>
          <a:blip r:embed="rId1"/>
          <a:srcRect l="17120"/>
          <a:stretch>
            <a:fillRect/>
          </a:stretch>
        </p:blipFill>
        <p:spPr>
          <a:xfrm>
            <a:off x="6215074" y="2071678"/>
            <a:ext cx="2571768" cy="3643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4890135"/>
            <a:ext cx="1433830" cy="1967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3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3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3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3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3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3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3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3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3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83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3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83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83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83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p="http://schemas.openxmlformats.org/presentationml/2006/main">
  <p:tag name="commondata" val="eyJoZGlkIjoiODYzMzIwMjIyMjY3MjNjYzhkYWNkOGVjOWYxZjBjYTUifQ=="/>
</p:tagLst>
</file>

<file path=ppt/theme/theme1.xml><?xml version="1.0" encoding="utf-8"?>
<a:theme xmlns:a="http://schemas.openxmlformats.org/drawingml/2006/main" name="主题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</a:ln>
      </a:spPr>
      <a:bodyPr>
        <a:spAutoFit/>
      </a:bodyPr>
      <a:lstStyle>
        <a:defPPr defTabSz="878205">
          <a:lnSpc>
            <a:spcPct val="120000"/>
          </a:lnSpc>
          <a:defRPr sz="1600" dirty="0">
            <a:solidFill>
              <a:srgbClr val="772C03"/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0</TotalTime>
  <Words>12512</Words>
  <Application>WPS 演示</Application>
  <PresentationFormat>全屏显示(4:3)</PresentationFormat>
  <Paragraphs>498</Paragraphs>
  <Slides>43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9" baseType="lpstr">
      <vt:lpstr>Arial</vt:lpstr>
      <vt:lpstr>宋体</vt:lpstr>
      <vt:lpstr>Wingdings</vt:lpstr>
      <vt:lpstr>微软雅黑</vt:lpstr>
      <vt:lpstr>Calibri</vt:lpstr>
      <vt:lpstr>华文细黑</vt:lpstr>
      <vt:lpstr>Times New Roman</vt:lpstr>
      <vt:lpstr>冬青黑体简体中文 W6</vt:lpstr>
      <vt:lpstr>黑体</vt:lpstr>
      <vt:lpstr>Aharoni</vt:lpstr>
      <vt:lpstr>ksdb</vt:lpstr>
      <vt:lpstr>经典繁毛楷</vt:lpstr>
      <vt:lpstr>楷体</vt:lpstr>
      <vt:lpstr>Arial</vt:lpstr>
      <vt:lpstr>Arial Unicode MS</vt:lpstr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Famous Grottos</vt:lpstr>
      <vt:lpstr>Mogao Caves</vt:lpstr>
      <vt:lpstr>Longmen Grottos </vt:lpstr>
      <vt:lpstr>Yungang Grottos </vt:lpstr>
      <vt:lpstr> Famous Ancient Cities</vt:lpstr>
      <vt:lpstr> Famous Ancient Cities</vt:lpstr>
      <vt:lpstr> Famous Ancient Cities</vt:lpstr>
      <vt:lpstr> Famous Ancient Cities</vt:lpstr>
      <vt:lpstr> Famous Ancient Cities</vt:lpstr>
      <vt:lpstr>PowerPoint 演示文稿</vt:lpstr>
      <vt:lpstr>The Preservation of World Heritage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张秋爽</cp:lastModifiedBy>
  <cp:revision>299</cp:revision>
  <dcterms:created xsi:type="dcterms:W3CDTF">2015-04-22T07:50:00Z</dcterms:created>
  <dcterms:modified xsi:type="dcterms:W3CDTF">2024-05-21T10:20:49Z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C4EFAFF87A5144FFB07CC93676F582AC_12</vt:lpwstr>
  </property>
  <property fmtid="{D5CDD505-2E9C-101B-9397-08002B2CF9AE}" pid="3" name="KSOProductBuildVer">
    <vt:lpwstr>2052-12.1.0.16729</vt:lpwstr>
  </property>
</Properties>
</file>